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8" r:id="rId3"/>
    <p:sldId id="259" r:id="rId4"/>
    <p:sldId id="263" r:id="rId5"/>
    <p:sldId id="264" r:id="rId6"/>
    <p:sldId id="265" r:id="rId7"/>
    <p:sldId id="269" r:id="rId8"/>
    <p:sldId id="266" r:id="rId9"/>
    <p:sldId id="267" r:id="rId10"/>
    <p:sldId id="268" r:id="rId11"/>
    <p:sldId id="270" r:id="rId12"/>
    <p:sldId id="260"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0"/>
    <p:restoredTop sz="95928"/>
  </p:normalViewPr>
  <p:slideViewPr>
    <p:cSldViewPr snapToGrid="0" snapToObjects="1">
      <p:cViewPr varScale="1">
        <p:scale>
          <a:sx n="107" d="100"/>
          <a:sy n="107" d="100"/>
        </p:scale>
        <p:origin x="5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Thursday, April 30, 2020</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67390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Thursday, April 30, 2020</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033688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Thursday, April 30, 2020</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4885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Thursday, April 30, 2020</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067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Thursday, April 30, 2020</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78600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Thursday, April 30, 2020</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024550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Thursday, April 30, 2020</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20955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Thursday, April 30, 2020</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50000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Thursday, April 30, 2020</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21013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Thursday, April 30, 2020</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31318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Thursday, April 30, 2020</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330293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Thursday, April 30, 2020</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610540272"/>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F50BCB-B7AB-460B-8D05-5B30DEC8E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6D3BA9-FEA3-49B7-B148-7ECC053E1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4A04ECC5-4327-3444-B9F2-0350166DACB6}"/>
              </a:ext>
            </a:extLst>
          </p:cNvPr>
          <p:cNvSpPr>
            <a:spLocks noGrp="1"/>
          </p:cNvSpPr>
          <p:nvPr>
            <p:ph type="ctrTitle"/>
          </p:nvPr>
        </p:nvSpPr>
        <p:spPr>
          <a:xfrm>
            <a:off x="1463040" y="685797"/>
            <a:ext cx="5003501" cy="2263779"/>
          </a:xfrm>
        </p:spPr>
        <p:txBody>
          <a:bodyPr vert="horz" lIns="91440" tIns="45720" rIns="91440" bIns="45720" rtlCol="0" anchor="t">
            <a:normAutofit/>
          </a:bodyPr>
          <a:lstStyle/>
          <a:p>
            <a:pPr>
              <a:lnSpc>
                <a:spcPct val="90000"/>
              </a:lnSpc>
            </a:pPr>
            <a:r>
              <a:rPr lang="en-US" sz="3100" dirty="0"/>
              <a:t>THE APPLICATION OF COMPUTER VISION, MACHINE AND DEEP LEARNING ALGORITHMS UTILIZING MATLAB</a:t>
            </a:r>
          </a:p>
        </p:txBody>
      </p:sp>
      <p:sp>
        <p:nvSpPr>
          <p:cNvPr id="17" name="Rectangle 16">
            <a:extLst>
              <a:ext uri="{FF2B5EF4-FFF2-40B4-BE49-F238E27FC236}">
                <a16:creationId xmlns:a16="http://schemas.microsoft.com/office/drawing/2014/main" id="{A9BE4EDE-6DC8-48E2-99F3-98CBCEAB6B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4EFFB84-2E9B-FB4C-A9B4-4B224DF16FDB}"/>
              </a:ext>
            </a:extLst>
          </p:cNvPr>
          <p:cNvSpPr txBox="1"/>
          <p:nvPr/>
        </p:nvSpPr>
        <p:spPr>
          <a:xfrm>
            <a:off x="1463040" y="3133724"/>
            <a:ext cx="5003501" cy="3038476"/>
          </a:xfrm>
          <a:prstGeom prst="rect">
            <a:avLst/>
          </a:prstGeom>
        </p:spPr>
        <p:txBody>
          <a:bodyPr vert="horz" lIns="91440" tIns="45720" rIns="91440" bIns="45720" rtlCol="0">
            <a:normAutofit/>
          </a:bodyPr>
          <a:lstStyle/>
          <a:p>
            <a:pPr>
              <a:lnSpc>
                <a:spcPct val="90000"/>
              </a:lnSpc>
              <a:spcAft>
                <a:spcPts val="600"/>
              </a:spcAft>
            </a:pPr>
            <a:r>
              <a:rPr lang="en-US" sz="2000" dirty="0"/>
              <a:t>Andrea Linda Murphy</a:t>
            </a:r>
          </a:p>
          <a:p>
            <a:pPr>
              <a:lnSpc>
                <a:spcPct val="90000"/>
              </a:lnSpc>
              <a:spcAft>
                <a:spcPts val="600"/>
              </a:spcAft>
            </a:pPr>
            <a:r>
              <a:rPr lang="en-US" sz="2000" dirty="0"/>
              <a:t>Master of Science in Information Technology, Candidate</a:t>
            </a:r>
          </a:p>
          <a:p>
            <a:pPr>
              <a:lnSpc>
                <a:spcPct val="90000"/>
              </a:lnSpc>
              <a:spcAft>
                <a:spcPts val="600"/>
              </a:spcAft>
            </a:pPr>
            <a:r>
              <a:rPr lang="en-US" sz="2000" dirty="0"/>
              <a:t>University of New Hampshire</a:t>
            </a:r>
            <a:r>
              <a:rPr lang="en-US" sz="2000" dirty="0">
                <a:effectLst/>
              </a:rPr>
              <a:t> </a:t>
            </a:r>
            <a:endParaRPr lang="en-US" sz="2000" dirty="0"/>
          </a:p>
          <a:p>
            <a:pPr>
              <a:lnSpc>
                <a:spcPct val="90000"/>
              </a:lnSpc>
              <a:spcAft>
                <a:spcPts val="600"/>
              </a:spcAft>
            </a:pPr>
            <a:r>
              <a:rPr lang="en-US" sz="2000" dirty="0"/>
              <a:t>Spring 2020  </a:t>
            </a:r>
          </a:p>
        </p:txBody>
      </p:sp>
      <p:pic>
        <p:nvPicPr>
          <p:cNvPr id="6" name="Picture 5">
            <a:extLst>
              <a:ext uri="{FF2B5EF4-FFF2-40B4-BE49-F238E27FC236}">
                <a16:creationId xmlns:a16="http://schemas.microsoft.com/office/drawing/2014/main" id="{8A401316-BA71-5842-86C7-9B86D2887BA7}"/>
              </a:ext>
            </a:extLst>
          </p:cNvPr>
          <p:cNvPicPr>
            <a:picLocks noChangeAspect="1"/>
          </p:cNvPicPr>
          <p:nvPr/>
        </p:nvPicPr>
        <p:blipFill rotWithShape="1">
          <a:blip r:embed="rId2"/>
          <a:srcRect l="3973" r="5278" b="1"/>
          <a:stretch/>
        </p:blipFill>
        <p:spPr>
          <a:xfrm>
            <a:off x="6817489" y="702189"/>
            <a:ext cx="5374511" cy="5374511"/>
          </a:xfrm>
          <a:prstGeom prst="rect">
            <a:avLst/>
          </a:prstGeom>
        </p:spPr>
      </p:pic>
      <p:sp>
        <p:nvSpPr>
          <p:cNvPr id="19" name="Graphic 14">
            <a:extLst>
              <a:ext uri="{FF2B5EF4-FFF2-40B4-BE49-F238E27FC236}">
                <a16:creationId xmlns:a16="http://schemas.microsoft.com/office/drawing/2014/main" id="{28DC658A-B0F6-46FC-ACE2-E243AD533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705598" y="3425580"/>
            <a:ext cx="2743201"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50000"/>
            </a:schemeClr>
          </a:solidFill>
          <a:ln w="9525" cap="flat">
            <a:noFill/>
            <a:prstDash val="solid"/>
            <a:miter/>
          </a:ln>
        </p:spPr>
        <p:txBody>
          <a:bodyPr rtlCol="0" anchor="ctr"/>
          <a:lstStyle/>
          <a:p>
            <a:endParaRPr lang="en-US"/>
          </a:p>
        </p:txBody>
      </p:sp>
      <p:sp>
        <p:nvSpPr>
          <p:cNvPr id="21" name="Graphic 14">
            <a:extLst>
              <a:ext uri="{FF2B5EF4-FFF2-40B4-BE49-F238E27FC236}">
                <a16:creationId xmlns:a16="http://schemas.microsoft.com/office/drawing/2014/main" id="{A98F7AA8-63CB-43D4-96CA-C60D2638F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6705598" y="685799"/>
            <a:ext cx="2743201"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3" name="Graphic 14">
            <a:extLst>
              <a:ext uri="{FF2B5EF4-FFF2-40B4-BE49-F238E27FC236}">
                <a16:creationId xmlns:a16="http://schemas.microsoft.com/office/drawing/2014/main" id="{DDAF221D-8B70-4DA2-8EC6-1B35600F8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799" y="3425580"/>
            <a:ext cx="2743201"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25" name="Graphic 14">
            <a:extLst>
              <a:ext uri="{FF2B5EF4-FFF2-40B4-BE49-F238E27FC236}">
                <a16:creationId xmlns:a16="http://schemas.microsoft.com/office/drawing/2014/main" id="{16F72A90-B900-47B2-8B00-49749A6F0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799" y="685800"/>
            <a:ext cx="2743201"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50000"/>
            </a:schemeClr>
          </a:solidFill>
          <a:ln w="9525" cap="flat">
            <a:noFill/>
            <a:prstDash val="solid"/>
            <a:miter/>
          </a:ln>
        </p:spPr>
        <p:txBody>
          <a:bodyPr rtlCol="0" anchor="ctr"/>
          <a:lstStyle/>
          <a:p>
            <a:endParaRPr lang="en-US"/>
          </a:p>
        </p:txBody>
      </p:sp>
      <p:sp>
        <p:nvSpPr>
          <p:cNvPr id="29" name="Rectangle 26">
            <a:extLst>
              <a:ext uri="{FF2B5EF4-FFF2-40B4-BE49-F238E27FC236}">
                <a16:creationId xmlns:a16="http://schemas.microsoft.com/office/drawing/2014/main" id="{E2D05EDF-CB24-4761-95B4-BAD4574298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10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2BC8-D054-A446-B0A8-3778DC2485F7}"/>
              </a:ext>
            </a:extLst>
          </p:cNvPr>
          <p:cNvSpPr>
            <a:spLocks noGrp="1"/>
          </p:cNvSpPr>
          <p:nvPr>
            <p:ph type="title"/>
          </p:nvPr>
        </p:nvSpPr>
        <p:spPr>
          <a:xfrm>
            <a:off x="127241" y="179924"/>
            <a:ext cx="11091600" cy="962668"/>
          </a:xfrm>
        </p:spPr>
        <p:txBody>
          <a:bodyPr>
            <a:normAutofit fontScale="90000"/>
          </a:bodyPr>
          <a:lstStyle/>
          <a:p>
            <a:r>
              <a:rPr lang="en-US" sz="3200" dirty="0"/>
              <a:t>Methodology and Approach- Transfer Learning Using AlexNet</a:t>
            </a:r>
            <a:br>
              <a:rPr lang="en-US" sz="3200" dirty="0"/>
            </a:br>
            <a:br>
              <a:rPr lang="en-US" sz="3200" dirty="0"/>
            </a:br>
            <a:r>
              <a:rPr lang="en-US" sz="3200" dirty="0"/>
              <a:t> </a:t>
            </a:r>
            <a:br>
              <a:rPr lang="en-US" sz="3200" dirty="0"/>
            </a:br>
            <a:endParaRPr lang="en-US" sz="3200" dirty="0"/>
          </a:p>
        </p:txBody>
      </p:sp>
      <p:sp>
        <p:nvSpPr>
          <p:cNvPr id="3" name="Rectangle 2">
            <a:extLst>
              <a:ext uri="{FF2B5EF4-FFF2-40B4-BE49-F238E27FC236}">
                <a16:creationId xmlns:a16="http://schemas.microsoft.com/office/drawing/2014/main" id="{387B0A2C-DACF-CF4D-86CB-615FC3B75283}"/>
              </a:ext>
            </a:extLst>
          </p:cNvPr>
          <p:cNvSpPr/>
          <p:nvPr/>
        </p:nvSpPr>
        <p:spPr>
          <a:xfrm>
            <a:off x="1992921" y="1624983"/>
            <a:ext cx="8196107" cy="369332"/>
          </a:xfrm>
          <a:prstGeom prst="rect">
            <a:avLst/>
          </a:prstGeom>
        </p:spPr>
        <p:txBody>
          <a:bodyPr wrap="square">
            <a:spAutoFit/>
          </a:bodyPr>
          <a:lstStyle/>
          <a:p>
            <a:r>
              <a:rPr lang="en-US" dirty="0"/>
              <a:t>To perform transfer learning in MATLAB, you need to first create three components</a:t>
            </a:r>
          </a:p>
        </p:txBody>
      </p:sp>
      <p:pic>
        <p:nvPicPr>
          <p:cNvPr id="6" name="Picture 5" descr="A screenshot of a cell phone&#10;&#10;Description automatically generated">
            <a:extLst>
              <a:ext uri="{FF2B5EF4-FFF2-40B4-BE49-F238E27FC236}">
                <a16:creationId xmlns:a16="http://schemas.microsoft.com/office/drawing/2014/main" id="{3AA05713-6041-9247-BCD7-1E6A0D58CE8D}"/>
              </a:ext>
            </a:extLst>
          </p:cNvPr>
          <p:cNvPicPr>
            <a:picLocks noChangeAspect="1"/>
          </p:cNvPicPr>
          <p:nvPr/>
        </p:nvPicPr>
        <p:blipFill>
          <a:blip r:embed="rId2"/>
          <a:stretch>
            <a:fillRect/>
          </a:stretch>
        </p:blipFill>
        <p:spPr>
          <a:xfrm>
            <a:off x="259624" y="2207863"/>
            <a:ext cx="5413417" cy="167080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20045285-F966-8F42-9F24-C744F861E6F2}"/>
              </a:ext>
            </a:extLst>
          </p:cNvPr>
          <p:cNvPicPr>
            <a:picLocks noChangeAspect="1"/>
          </p:cNvPicPr>
          <p:nvPr/>
        </p:nvPicPr>
        <p:blipFill>
          <a:blip r:embed="rId3"/>
          <a:stretch>
            <a:fillRect/>
          </a:stretch>
        </p:blipFill>
        <p:spPr>
          <a:xfrm>
            <a:off x="5877331" y="2476706"/>
            <a:ext cx="5943069" cy="226629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CB413E4D-9F1A-614A-BC5C-EB25178D67B9}"/>
              </a:ext>
            </a:extLst>
          </p:cNvPr>
          <p:cNvPicPr>
            <a:picLocks noChangeAspect="1"/>
          </p:cNvPicPr>
          <p:nvPr/>
        </p:nvPicPr>
        <p:blipFill>
          <a:blip r:embed="rId4"/>
          <a:stretch>
            <a:fillRect/>
          </a:stretch>
        </p:blipFill>
        <p:spPr>
          <a:xfrm>
            <a:off x="1199407" y="4127665"/>
            <a:ext cx="4281219" cy="2425411"/>
          </a:xfrm>
          <a:prstGeom prst="rect">
            <a:avLst/>
          </a:prstGeom>
        </p:spPr>
      </p:pic>
      <p:sp>
        <p:nvSpPr>
          <p:cNvPr id="7" name="TextBox 6">
            <a:extLst>
              <a:ext uri="{FF2B5EF4-FFF2-40B4-BE49-F238E27FC236}">
                <a16:creationId xmlns:a16="http://schemas.microsoft.com/office/drawing/2014/main" id="{1E104D10-813D-D549-9361-EA5C0A97CCAA}"/>
              </a:ext>
            </a:extLst>
          </p:cNvPr>
          <p:cNvSpPr txBox="1"/>
          <p:nvPr/>
        </p:nvSpPr>
        <p:spPr>
          <a:xfrm>
            <a:off x="9457620" y="738509"/>
            <a:ext cx="2473123" cy="461665"/>
          </a:xfrm>
          <a:prstGeom prst="rect">
            <a:avLst/>
          </a:prstGeom>
          <a:noFill/>
        </p:spPr>
        <p:txBody>
          <a:bodyPr wrap="square" rtlCol="0">
            <a:spAutoFit/>
          </a:bodyPr>
          <a:lstStyle/>
          <a:p>
            <a:r>
              <a:rPr lang="en-US" sz="2400" dirty="0"/>
              <a:t>ASLtranslate (II)</a:t>
            </a:r>
          </a:p>
        </p:txBody>
      </p:sp>
    </p:spTree>
    <p:extLst>
      <p:ext uri="{BB962C8B-B14F-4D97-AF65-F5344CB8AC3E}">
        <p14:creationId xmlns:p14="http://schemas.microsoft.com/office/powerpoint/2010/main" val="182647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9482EC47-3814-7349-A0CF-786819FD6168}"/>
              </a:ext>
            </a:extLst>
          </p:cNvPr>
          <p:cNvPicPr>
            <a:picLocks noChangeAspect="1"/>
          </p:cNvPicPr>
          <p:nvPr/>
        </p:nvPicPr>
        <p:blipFill rotWithShape="1">
          <a:blip r:embed="rId2"/>
          <a:srcRect r="5377" b="6176"/>
          <a:stretch/>
        </p:blipFill>
        <p:spPr>
          <a:xfrm>
            <a:off x="139986" y="796991"/>
            <a:ext cx="8153633" cy="4801265"/>
          </a:xfrm>
          <a:prstGeom prst="rect">
            <a:avLst/>
          </a:prstGeom>
        </p:spPr>
      </p:pic>
      <p:sp>
        <p:nvSpPr>
          <p:cNvPr id="8" name="TextBox 7">
            <a:extLst>
              <a:ext uri="{FF2B5EF4-FFF2-40B4-BE49-F238E27FC236}">
                <a16:creationId xmlns:a16="http://schemas.microsoft.com/office/drawing/2014/main" id="{3918F834-3A6B-B344-A7E9-607609514CF9}"/>
              </a:ext>
            </a:extLst>
          </p:cNvPr>
          <p:cNvSpPr txBox="1"/>
          <p:nvPr/>
        </p:nvSpPr>
        <p:spPr>
          <a:xfrm>
            <a:off x="8320605" y="2055936"/>
            <a:ext cx="6293922" cy="4524315"/>
          </a:xfrm>
          <a:prstGeom prst="rect">
            <a:avLst/>
          </a:prstGeom>
          <a:noFill/>
        </p:spPr>
        <p:txBody>
          <a:bodyPr wrap="square" rtlCol="0">
            <a:spAutoFit/>
          </a:bodyPr>
          <a:lstStyle/>
          <a:p>
            <a:r>
              <a:rPr lang="en-US" sz="1600" b="1" dirty="0">
                <a:solidFill>
                  <a:schemeClr val="accent2"/>
                </a:solidFill>
              </a:rPr>
              <a:t>Training Accuracy: </a:t>
            </a:r>
          </a:p>
          <a:p>
            <a:r>
              <a:rPr lang="en-US" sz="1600" dirty="0"/>
              <a:t>Classification accuracy</a:t>
            </a:r>
          </a:p>
          <a:p>
            <a:r>
              <a:rPr lang="en-US" sz="1600" dirty="0"/>
              <a:t>on each individual mini-batch.</a:t>
            </a:r>
          </a:p>
          <a:p>
            <a:endParaRPr lang="en-US" sz="1600" dirty="0"/>
          </a:p>
          <a:p>
            <a:r>
              <a:rPr lang="en-US" sz="1600" b="1" dirty="0">
                <a:solidFill>
                  <a:schemeClr val="accent2"/>
                </a:solidFill>
              </a:rPr>
              <a:t>Smoothed Training Accuracy: </a:t>
            </a:r>
          </a:p>
          <a:p>
            <a:r>
              <a:rPr lang="en-US" sz="1600" dirty="0"/>
              <a:t>Obtained by applying a smoothing algorithm</a:t>
            </a:r>
          </a:p>
          <a:p>
            <a:r>
              <a:rPr lang="en-US" sz="1600" dirty="0"/>
              <a:t>to the training accuracy. </a:t>
            </a:r>
          </a:p>
          <a:p>
            <a:endParaRPr lang="en-US" sz="1600" dirty="0"/>
          </a:p>
          <a:p>
            <a:r>
              <a:rPr lang="en-US" sz="1600" b="1" dirty="0">
                <a:solidFill>
                  <a:schemeClr val="accent2"/>
                </a:solidFill>
              </a:rPr>
              <a:t>Validation Accuracy: </a:t>
            </a:r>
          </a:p>
          <a:p>
            <a:r>
              <a:rPr lang="en-US" sz="1600" dirty="0"/>
              <a:t>Classification accuracy on the entire</a:t>
            </a:r>
          </a:p>
          <a:p>
            <a:r>
              <a:rPr lang="en-US" sz="1600" dirty="0"/>
              <a:t>validation set. </a:t>
            </a:r>
          </a:p>
          <a:p>
            <a:endParaRPr lang="en-US" sz="1600" dirty="0"/>
          </a:p>
          <a:p>
            <a:r>
              <a:rPr lang="en-US" sz="1600" b="1" dirty="0">
                <a:solidFill>
                  <a:schemeClr val="accent2"/>
                </a:solidFill>
              </a:rPr>
              <a:t>Training Loss, Smoothed Training Loss,</a:t>
            </a:r>
          </a:p>
          <a:p>
            <a:r>
              <a:rPr lang="en-US" sz="1600" b="1" dirty="0">
                <a:solidFill>
                  <a:schemeClr val="accent2"/>
                </a:solidFill>
              </a:rPr>
              <a:t>and Validation Loss:</a:t>
            </a:r>
          </a:p>
          <a:p>
            <a:r>
              <a:rPr lang="en-US" sz="1600" dirty="0"/>
              <a:t>The loss on each mini-batch, </a:t>
            </a:r>
          </a:p>
          <a:p>
            <a:r>
              <a:rPr lang="en-US" sz="1600" dirty="0"/>
              <a:t>its smoothed version, </a:t>
            </a:r>
          </a:p>
          <a:p>
            <a:r>
              <a:rPr lang="en-US" sz="1600" dirty="0"/>
              <a:t>and the loss on the validation set.</a:t>
            </a:r>
          </a:p>
          <a:p>
            <a:endParaRPr lang="en-US" sz="1600" dirty="0"/>
          </a:p>
        </p:txBody>
      </p:sp>
      <p:sp>
        <p:nvSpPr>
          <p:cNvPr id="10" name="TextBox 9">
            <a:extLst>
              <a:ext uri="{FF2B5EF4-FFF2-40B4-BE49-F238E27FC236}">
                <a16:creationId xmlns:a16="http://schemas.microsoft.com/office/drawing/2014/main" id="{04A7ED10-1DDC-4A46-AE4E-5E02BBD5F836}"/>
              </a:ext>
            </a:extLst>
          </p:cNvPr>
          <p:cNvSpPr txBox="1"/>
          <p:nvPr/>
        </p:nvSpPr>
        <p:spPr>
          <a:xfrm>
            <a:off x="8293620" y="1528557"/>
            <a:ext cx="3770840" cy="461665"/>
          </a:xfrm>
          <a:prstGeom prst="rect">
            <a:avLst/>
          </a:prstGeom>
          <a:noFill/>
        </p:spPr>
        <p:txBody>
          <a:bodyPr wrap="none" rtlCol="0">
            <a:spAutoFit/>
          </a:bodyPr>
          <a:lstStyle/>
          <a:p>
            <a:r>
              <a:rPr lang="en-US" sz="2400" dirty="0">
                <a:solidFill>
                  <a:schemeClr val="accent2"/>
                </a:solidFill>
                <a:latin typeface="+mj-lt"/>
              </a:rPr>
              <a:t>Accuracy and Loss Metrics</a:t>
            </a:r>
          </a:p>
        </p:txBody>
      </p:sp>
      <p:sp>
        <p:nvSpPr>
          <p:cNvPr id="11" name="Title 1">
            <a:extLst>
              <a:ext uri="{FF2B5EF4-FFF2-40B4-BE49-F238E27FC236}">
                <a16:creationId xmlns:a16="http://schemas.microsoft.com/office/drawing/2014/main" id="{D1F6AD60-6BA2-CE49-85B8-373D034EFC00}"/>
              </a:ext>
            </a:extLst>
          </p:cNvPr>
          <p:cNvSpPr txBox="1">
            <a:spLocks/>
          </p:cNvSpPr>
          <p:nvPr/>
        </p:nvSpPr>
        <p:spPr>
          <a:xfrm>
            <a:off x="139986" y="115691"/>
            <a:ext cx="11091600" cy="962668"/>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sz="2900" dirty="0"/>
              <a:t>Methodology and Approach- Training Progress </a:t>
            </a:r>
            <a:br>
              <a:rPr lang="en-US" sz="2900" dirty="0"/>
            </a:br>
            <a:br>
              <a:rPr lang="en-US" sz="2900" dirty="0"/>
            </a:br>
            <a:r>
              <a:rPr lang="en-US" sz="2900" dirty="0"/>
              <a:t> </a:t>
            </a:r>
            <a:br>
              <a:rPr lang="en-US" sz="2900" dirty="0"/>
            </a:br>
            <a:endParaRPr lang="en-US" sz="2900" dirty="0"/>
          </a:p>
        </p:txBody>
      </p:sp>
      <p:sp>
        <p:nvSpPr>
          <p:cNvPr id="16" name="TextBox 15">
            <a:extLst>
              <a:ext uri="{FF2B5EF4-FFF2-40B4-BE49-F238E27FC236}">
                <a16:creationId xmlns:a16="http://schemas.microsoft.com/office/drawing/2014/main" id="{B4498A73-B02E-7940-838D-60510BE68C1E}"/>
              </a:ext>
            </a:extLst>
          </p:cNvPr>
          <p:cNvSpPr txBox="1"/>
          <p:nvPr/>
        </p:nvSpPr>
        <p:spPr>
          <a:xfrm>
            <a:off x="9481371" y="335326"/>
            <a:ext cx="2473123" cy="461665"/>
          </a:xfrm>
          <a:prstGeom prst="rect">
            <a:avLst/>
          </a:prstGeom>
          <a:noFill/>
        </p:spPr>
        <p:txBody>
          <a:bodyPr wrap="square" rtlCol="0">
            <a:spAutoFit/>
          </a:bodyPr>
          <a:lstStyle/>
          <a:p>
            <a:r>
              <a:rPr lang="en-US" sz="2400" dirty="0"/>
              <a:t>ASLtranslate (II)</a:t>
            </a:r>
          </a:p>
        </p:txBody>
      </p:sp>
    </p:spTree>
    <p:extLst>
      <p:ext uri="{BB962C8B-B14F-4D97-AF65-F5344CB8AC3E}">
        <p14:creationId xmlns:p14="http://schemas.microsoft.com/office/powerpoint/2010/main" val="3568288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CA18-6E5C-FF42-8CA7-4E780C30B4BD}"/>
              </a:ext>
            </a:extLst>
          </p:cNvPr>
          <p:cNvSpPr>
            <a:spLocks noGrp="1"/>
          </p:cNvSpPr>
          <p:nvPr>
            <p:ph type="title"/>
          </p:nvPr>
        </p:nvSpPr>
        <p:spPr>
          <a:xfrm>
            <a:off x="158976" y="109888"/>
            <a:ext cx="11091600" cy="899515"/>
          </a:xfrm>
        </p:spPr>
        <p:txBody>
          <a:bodyPr>
            <a:normAutofit/>
          </a:bodyPr>
          <a:lstStyle/>
          <a:p>
            <a:r>
              <a:rPr lang="en-US" sz="3200" dirty="0"/>
              <a:t>Results- ASLtranslate (II) </a:t>
            </a:r>
          </a:p>
        </p:txBody>
      </p:sp>
      <p:pic>
        <p:nvPicPr>
          <p:cNvPr id="4" name="Picture 3" descr="A screenshot of a cell phone&#10;&#10;Description automatically generated">
            <a:extLst>
              <a:ext uri="{FF2B5EF4-FFF2-40B4-BE49-F238E27FC236}">
                <a16:creationId xmlns:a16="http://schemas.microsoft.com/office/drawing/2014/main" id="{5979D2A2-6B62-0B45-BC8D-4483BFCC005B}"/>
              </a:ext>
            </a:extLst>
          </p:cNvPr>
          <p:cNvPicPr/>
          <p:nvPr/>
        </p:nvPicPr>
        <p:blipFill>
          <a:blip r:embed="rId2">
            <a:extLst>
              <a:ext uri="{28A0092B-C50C-407E-A947-70E740481C1C}">
                <a14:useLocalDpi xmlns:a14="http://schemas.microsoft.com/office/drawing/2010/main" val="0"/>
              </a:ext>
            </a:extLst>
          </a:blip>
          <a:stretch>
            <a:fillRect/>
          </a:stretch>
        </p:blipFill>
        <p:spPr>
          <a:xfrm>
            <a:off x="778933" y="763649"/>
            <a:ext cx="4605868" cy="5704884"/>
          </a:xfrm>
          <a:prstGeom prst="rect">
            <a:avLst/>
          </a:prstGeom>
        </p:spPr>
      </p:pic>
      <p:pic>
        <p:nvPicPr>
          <p:cNvPr id="5" name="Picture 4" descr="A screenshot of text&#10;&#10;Description automatically generated">
            <a:extLst>
              <a:ext uri="{FF2B5EF4-FFF2-40B4-BE49-F238E27FC236}">
                <a16:creationId xmlns:a16="http://schemas.microsoft.com/office/drawing/2014/main" id="{5973768A-A9BE-B346-B38E-557A9F43CD6C}"/>
              </a:ext>
            </a:extLst>
          </p:cNvPr>
          <p:cNvPicPr/>
          <p:nvPr/>
        </p:nvPicPr>
        <p:blipFill>
          <a:blip r:embed="rId3">
            <a:extLst>
              <a:ext uri="{28A0092B-C50C-407E-A947-70E740481C1C}">
                <a14:useLocalDpi xmlns:a14="http://schemas.microsoft.com/office/drawing/2010/main" val="0"/>
              </a:ext>
            </a:extLst>
          </a:blip>
          <a:stretch>
            <a:fillRect/>
          </a:stretch>
        </p:blipFill>
        <p:spPr>
          <a:xfrm>
            <a:off x="6629399" y="559645"/>
            <a:ext cx="5036043" cy="4977555"/>
          </a:xfrm>
          <a:prstGeom prst="rect">
            <a:avLst/>
          </a:prstGeom>
        </p:spPr>
      </p:pic>
    </p:spTree>
    <p:extLst>
      <p:ext uri="{BB962C8B-B14F-4D97-AF65-F5344CB8AC3E}">
        <p14:creationId xmlns:p14="http://schemas.microsoft.com/office/powerpoint/2010/main" val="3663238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CA18-6E5C-FF42-8CA7-4E780C30B4BD}"/>
              </a:ext>
            </a:extLst>
          </p:cNvPr>
          <p:cNvSpPr>
            <a:spLocks noGrp="1"/>
          </p:cNvSpPr>
          <p:nvPr>
            <p:ph type="title"/>
          </p:nvPr>
        </p:nvSpPr>
        <p:spPr>
          <a:xfrm>
            <a:off x="158976" y="109888"/>
            <a:ext cx="11091600" cy="899515"/>
          </a:xfrm>
        </p:spPr>
        <p:txBody>
          <a:bodyPr>
            <a:normAutofit/>
          </a:bodyPr>
          <a:lstStyle/>
          <a:p>
            <a:r>
              <a:rPr lang="en-US" sz="3200" dirty="0"/>
              <a:t>Results- ASLtranslate (II) </a:t>
            </a:r>
          </a:p>
        </p:txBody>
      </p:sp>
      <p:pic>
        <p:nvPicPr>
          <p:cNvPr id="3" name="Picture 2" descr="A picture containing photo, show, old, different&#10;&#10;Description automatically generated">
            <a:extLst>
              <a:ext uri="{FF2B5EF4-FFF2-40B4-BE49-F238E27FC236}">
                <a16:creationId xmlns:a16="http://schemas.microsoft.com/office/drawing/2014/main" id="{221FC1DF-24EB-1649-A660-D61402238391}"/>
              </a:ext>
            </a:extLst>
          </p:cNvPr>
          <p:cNvPicPr/>
          <p:nvPr/>
        </p:nvPicPr>
        <p:blipFill>
          <a:blip r:embed="rId2">
            <a:extLst>
              <a:ext uri="{28A0092B-C50C-407E-A947-70E740481C1C}">
                <a14:useLocalDpi xmlns:a14="http://schemas.microsoft.com/office/drawing/2010/main" val="0"/>
              </a:ext>
            </a:extLst>
          </a:blip>
          <a:stretch>
            <a:fillRect/>
          </a:stretch>
        </p:blipFill>
        <p:spPr>
          <a:xfrm>
            <a:off x="443442" y="767113"/>
            <a:ext cx="4556070" cy="3567381"/>
          </a:xfrm>
          <a:prstGeom prst="rect">
            <a:avLst/>
          </a:prstGeom>
        </p:spPr>
      </p:pic>
      <p:pic>
        <p:nvPicPr>
          <p:cNvPr id="4" name="Picture 3" descr="A picture containing photo, indoor, different, room&#10;&#10;Description automatically generated">
            <a:extLst>
              <a:ext uri="{FF2B5EF4-FFF2-40B4-BE49-F238E27FC236}">
                <a16:creationId xmlns:a16="http://schemas.microsoft.com/office/drawing/2014/main" id="{1C69839C-CF57-0042-93AA-7D81AC8D577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578931" y="203530"/>
            <a:ext cx="5324724" cy="3859468"/>
          </a:xfrm>
          <a:prstGeom prst="rect">
            <a:avLst/>
          </a:prstGeom>
        </p:spPr>
      </p:pic>
      <p:pic>
        <p:nvPicPr>
          <p:cNvPr id="5" name="Picture 4" descr="A picture containing photo, show, looking, different&#10;&#10;Description automatically generated">
            <a:extLst>
              <a:ext uri="{FF2B5EF4-FFF2-40B4-BE49-F238E27FC236}">
                <a16:creationId xmlns:a16="http://schemas.microsoft.com/office/drawing/2014/main" id="{64E0D159-9252-C64C-9A5A-E373CB82C86C}"/>
              </a:ext>
            </a:extLst>
          </p:cNvPr>
          <p:cNvPicPr/>
          <p:nvPr/>
        </p:nvPicPr>
        <p:blipFill>
          <a:blip r:embed="rId4">
            <a:extLst>
              <a:ext uri="{28A0092B-C50C-407E-A947-70E740481C1C}">
                <a14:useLocalDpi xmlns:a14="http://schemas.microsoft.com/office/drawing/2010/main" val="0"/>
              </a:ext>
            </a:extLst>
          </a:blip>
          <a:stretch>
            <a:fillRect/>
          </a:stretch>
        </p:blipFill>
        <p:spPr>
          <a:xfrm>
            <a:off x="4457370" y="3691824"/>
            <a:ext cx="3760353" cy="3056288"/>
          </a:xfrm>
          <a:prstGeom prst="rect">
            <a:avLst/>
          </a:prstGeom>
        </p:spPr>
      </p:pic>
    </p:spTree>
    <p:extLst>
      <p:ext uri="{BB962C8B-B14F-4D97-AF65-F5344CB8AC3E}">
        <p14:creationId xmlns:p14="http://schemas.microsoft.com/office/powerpoint/2010/main" val="3441338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B184E-0B55-EF4C-871F-EE2B9040BFDD}"/>
              </a:ext>
            </a:extLst>
          </p:cNvPr>
          <p:cNvSpPr>
            <a:spLocks noGrp="1"/>
          </p:cNvSpPr>
          <p:nvPr>
            <p:ph type="title"/>
          </p:nvPr>
        </p:nvSpPr>
        <p:spPr/>
        <p:txBody>
          <a:bodyPr/>
          <a:lstStyle/>
          <a:p>
            <a:r>
              <a:rPr lang="en-US" dirty="0"/>
              <a:t>Introduction</a:t>
            </a:r>
          </a:p>
        </p:txBody>
      </p:sp>
      <p:sp>
        <p:nvSpPr>
          <p:cNvPr id="4" name="TextBox 3">
            <a:extLst>
              <a:ext uri="{FF2B5EF4-FFF2-40B4-BE49-F238E27FC236}">
                <a16:creationId xmlns:a16="http://schemas.microsoft.com/office/drawing/2014/main" id="{A8BAE019-1697-ED4D-864F-F2CBA3ECD2B9}"/>
              </a:ext>
            </a:extLst>
          </p:cNvPr>
          <p:cNvSpPr txBox="1"/>
          <p:nvPr/>
        </p:nvSpPr>
        <p:spPr>
          <a:xfrm>
            <a:off x="291035" y="1215275"/>
            <a:ext cx="10671204" cy="2585323"/>
          </a:xfrm>
          <a:prstGeom prst="rect">
            <a:avLst/>
          </a:prstGeom>
          <a:noFill/>
        </p:spPr>
        <p:txBody>
          <a:bodyPr wrap="square" rtlCol="0">
            <a:spAutoFit/>
          </a:bodyPr>
          <a:lstStyle/>
          <a:p>
            <a:pPr algn="just">
              <a:lnSpc>
                <a:spcPct val="200000"/>
              </a:lnSpc>
            </a:pPr>
            <a:r>
              <a:rPr lang="en-US" dirty="0"/>
              <a:t>The main objective of my thesis was to research and explore the field of data science. More specifically pertaining to the development of an object recognition application that could be built entirely using MATLAB’s IDE, and have a positive social impact on the deaf community.  And in doing so, answering the question, could MATLAB be utilized for development of this type of application? </a:t>
            </a:r>
          </a:p>
          <a:p>
            <a:endParaRPr lang="en-US" dirty="0"/>
          </a:p>
        </p:txBody>
      </p:sp>
      <p:sp>
        <p:nvSpPr>
          <p:cNvPr id="7" name="TextBox 6">
            <a:extLst>
              <a:ext uri="{FF2B5EF4-FFF2-40B4-BE49-F238E27FC236}">
                <a16:creationId xmlns:a16="http://schemas.microsoft.com/office/drawing/2014/main" id="{333C0B9F-1145-5C49-B229-F7D7DC53935B}"/>
              </a:ext>
            </a:extLst>
          </p:cNvPr>
          <p:cNvSpPr txBox="1"/>
          <p:nvPr/>
        </p:nvSpPr>
        <p:spPr>
          <a:xfrm>
            <a:off x="973080" y="4123792"/>
            <a:ext cx="11091599" cy="2585323"/>
          </a:xfrm>
          <a:prstGeom prst="rect">
            <a:avLst/>
          </a:prstGeom>
          <a:noFill/>
        </p:spPr>
        <p:txBody>
          <a:bodyPr wrap="square" rtlCol="0">
            <a:spAutoFit/>
          </a:bodyPr>
          <a:lstStyle/>
          <a:p>
            <a:pPr algn="just">
              <a:lnSpc>
                <a:spcPct val="200000"/>
              </a:lnSpc>
            </a:pPr>
            <a:r>
              <a:rPr lang="en-US" dirty="0"/>
              <a:t>To simultaneously answer this question while addressing my main objectives, I constructed two different object recognition protocols utilizing MATLAB_R2019 and the add-on data science tool packages. I named the protocols ASLtranslate (I) and (II).  This allowed me to experiment with all of MATLAB’s data science toolboxes while learning the differences, benefits, and disadvantages of using multiple approaches to the same problem.</a:t>
            </a:r>
          </a:p>
          <a:p>
            <a:endParaRPr lang="en-US" dirty="0"/>
          </a:p>
        </p:txBody>
      </p:sp>
    </p:spTree>
    <p:extLst>
      <p:ext uri="{BB962C8B-B14F-4D97-AF65-F5344CB8AC3E}">
        <p14:creationId xmlns:p14="http://schemas.microsoft.com/office/powerpoint/2010/main" val="673675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2BC8-D054-A446-B0A8-3778DC2485F7}"/>
              </a:ext>
            </a:extLst>
          </p:cNvPr>
          <p:cNvSpPr>
            <a:spLocks noGrp="1"/>
          </p:cNvSpPr>
          <p:nvPr>
            <p:ph type="title"/>
          </p:nvPr>
        </p:nvSpPr>
        <p:spPr/>
        <p:txBody>
          <a:bodyPr>
            <a:normAutofit/>
          </a:bodyPr>
          <a:lstStyle/>
          <a:p>
            <a:r>
              <a:rPr lang="en-US" sz="3200" dirty="0"/>
              <a:t>Methodology and Approach- Design </a:t>
            </a:r>
            <a:br>
              <a:rPr lang="en-US" sz="3200" dirty="0"/>
            </a:br>
            <a:endParaRPr lang="en-US" sz="3200" dirty="0"/>
          </a:p>
        </p:txBody>
      </p:sp>
      <p:pic>
        <p:nvPicPr>
          <p:cNvPr id="4" name="Picture 3" descr="A screenshot of a cell phone&#10;&#10;Description automatically generated">
            <a:extLst>
              <a:ext uri="{FF2B5EF4-FFF2-40B4-BE49-F238E27FC236}">
                <a16:creationId xmlns:a16="http://schemas.microsoft.com/office/drawing/2014/main" id="{AEF31D17-12C9-4D44-A123-72CEA3F4AF4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588152" y="1423686"/>
            <a:ext cx="7187878" cy="5069712"/>
          </a:xfrm>
          <a:prstGeom prst="rect">
            <a:avLst/>
          </a:prstGeom>
        </p:spPr>
      </p:pic>
      <p:sp>
        <p:nvSpPr>
          <p:cNvPr id="5" name="TextBox 4">
            <a:extLst>
              <a:ext uri="{FF2B5EF4-FFF2-40B4-BE49-F238E27FC236}">
                <a16:creationId xmlns:a16="http://schemas.microsoft.com/office/drawing/2014/main" id="{E5D31D8C-D4CA-7841-B12F-7AF743F8E770}"/>
              </a:ext>
            </a:extLst>
          </p:cNvPr>
          <p:cNvSpPr txBox="1"/>
          <p:nvPr/>
        </p:nvSpPr>
        <p:spPr>
          <a:xfrm>
            <a:off x="832945" y="2500131"/>
            <a:ext cx="2473123" cy="461665"/>
          </a:xfrm>
          <a:prstGeom prst="rect">
            <a:avLst/>
          </a:prstGeom>
          <a:noFill/>
        </p:spPr>
        <p:txBody>
          <a:bodyPr wrap="square" rtlCol="0">
            <a:spAutoFit/>
          </a:bodyPr>
          <a:lstStyle/>
          <a:p>
            <a:r>
              <a:rPr lang="en-US" sz="2400" dirty="0"/>
              <a:t>ASLtranslate (I)</a:t>
            </a:r>
          </a:p>
        </p:txBody>
      </p:sp>
      <p:sp>
        <p:nvSpPr>
          <p:cNvPr id="6" name="TextBox 5">
            <a:extLst>
              <a:ext uri="{FF2B5EF4-FFF2-40B4-BE49-F238E27FC236}">
                <a16:creationId xmlns:a16="http://schemas.microsoft.com/office/drawing/2014/main" id="{1609747F-0054-9D4D-B9A2-7D440E95C46C}"/>
              </a:ext>
            </a:extLst>
          </p:cNvPr>
          <p:cNvSpPr txBox="1"/>
          <p:nvPr/>
        </p:nvSpPr>
        <p:spPr>
          <a:xfrm>
            <a:off x="832946" y="4976726"/>
            <a:ext cx="2473123" cy="461665"/>
          </a:xfrm>
          <a:prstGeom prst="rect">
            <a:avLst/>
          </a:prstGeom>
          <a:noFill/>
        </p:spPr>
        <p:txBody>
          <a:bodyPr wrap="square" rtlCol="0">
            <a:spAutoFit/>
          </a:bodyPr>
          <a:lstStyle/>
          <a:p>
            <a:r>
              <a:rPr lang="en-US" sz="2400" dirty="0"/>
              <a:t>ASLtranslate (II)</a:t>
            </a:r>
          </a:p>
        </p:txBody>
      </p:sp>
    </p:spTree>
    <p:extLst>
      <p:ext uri="{BB962C8B-B14F-4D97-AF65-F5344CB8AC3E}">
        <p14:creationId xmlns:p14="http://schemas.microsoft.com/office/powerpoint/2010/main" val="1968808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2BC8-D054-A446-B0A8-3778DC2485F7}"/>
              </a:ext>
            </a:extLst>
          </p:cNvPr>
          <p:cNvSpPr>
            <a:spLocks noGrp="1"/>
          </p:cNvSpPr>
          <p:nvPr>
            <p:ph type="title"/>
          </p:nvPr>
        </p:nvSpPr>
        <p:spPr>
          <a:xfrm>
            <a:off x="169385" y="327766"/>
            <a:ext cx="11091600" cy="659205"/>
          </a:xfrm>
        </p:spPr>
        <p:txBody>
          <a:bodyPr>
            <a:normAutofit fontScale="90000"/>
          </a:bodyPr>
          <a:lstStyle/>
          <a:p>
            <a:r>
              <a:rPr lang="en-US" sz="3200" dirty="0"/>
              <a:t>Methodology and Approach- Data </a:t>
            </a:r>
            <a:br>
              <a:rPr lang="en-US" sz="3200" dirty="0"/>
            </a:br>
            <a:endParaRPr lang="en-US" sz="3200" dirty="0"/>
          </a:p>
        </p:txBody>
      </p:sp>
      <p:pic>
        <p:nvPicPr>
          <p:cNvPr id="7" name="Picture 6">
            <a:extLst>
              <a:ext uri="{FF2B5EF4-FFF2-40B4-BE49-F238E27FC236}">
                <a16:creationId xmlns:a16="http://schemas.microsoft.com/office/drawing/2014/main" id="{50B18137-4352-154D-8D2C-7C0E9FA2D55D}"/>
              </a:ext>
            </a:extLst>
          </p:cNvPr>
          <p:cNvPicPr>
            <a:picLocks noChangeAspect="1"/>
          </p:cNvPicPr>
          <p:nvPr/>
        </p:nvPicPr>
        <p:blipFill rotWithShape="1">
          <a:blip r:embed="rId2"/>
          <a:srcRect l="2742" t="7627" r="39274" b="7506"/>
          <a:stretch/>
        </p:blipFill>
        <p:spPr>
          <a:xfrm>
            <a:off x="7813500" y="327766"/>
            <a:ext cx="3570515" cy="122376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EB12EB36-7A91-2946-B05B-C4FB3E93D20E}"/>
              </a:ext>
            </a:extLst>
          </p:cNvPr>
          <p:cNvPicPr/>
          <p:nvPr/>
        </p:nvPicPr>
        <p:blipFill rotWithShape="1">
          <a:blip r:embed="rId3">
            <a:extLst>
              <a:ext uri="{28A0092B-C50C-407E-A947-70E740481C1C}">
                <a14:useLocalDpi xmlns:a14="http://schemas.microsoft.com/office/drawing/2010/main" val="0"/>
              </a:ext>
            </a:extLst>
          </a:blip>
          <a:srcRect b="33394"/>
          <a:stretch/>
        </p:blipFill>
        <p:spPr>
          <a:xfrm>
            <a:off x="3875315" y="1832999"/>
            <a:ext cx="3679740" cy="2460793"/>
          </a:xfrm>
          <a:prstGeom prst="rect">
            <a:avLst/>
          </a:prstGeom>
          <a:ln w="12700">
            <a:solidFill>
              <a:schemeClr val="accent1">
                <a:lumMod val="50000"/>
              </a:schemeClr>
            </a:solidFill>
          </a:ln>
        </p:spPr>
      </p:pic>
      <p:sp>
        <p:nvSpPr>
          <p:cNvPr id="9" name="TextBox 8">
            <a:extLst>
              <a:ext uri="{FF2B5EF4-FFF2-40B4-BE49-F238E27FC236}">
                <a16:creationId xmlns:a16="http://schemas.microsoft.com/office/drawing/2014/main" id="{88BE274F-4265-6E47-AD35-72C21179EDAA}"/>
              </a:ext>
            </a:extLst>
          </p:cNvPr>
          <p:cNvSpPr txBox="1"/>
          <p:nvPr/>
        </p:nvSpPr>
        <p:spPr>
          <a:xfrm>
            <a:off x="832945" y="2500131"/>
            <a:ext cx="2473123" cy="461665"/>
          </a:xfrm>
          <a:prstGeom prst="rect">
            <a:avLst/>
          </a:prstGeom>
          <a:noFill/>
        </p:spPr>
        <p:txBody>
          <a:bodyPr wrap="square" rtlCol="0">
            <a:spAutoFit/>
          </a:bodyPr>
          <a:lstStyle/>
          <a:p>
            <a:r>
              <a:rPr lang="en-US" sz="2400" dirty="0"/>
              <a:t>ASLtranslate (I)</a:t>
            </a:r>
          </a:p>
        </p:txBody>
      </p:sp>
      <p:sp>
        <p:nvSpPr>
          <p:cNvPr id="10" name="TextBox 9">
            <a:extLst>
              <a:ext uri="{FF2B5EF4-FFF2-40B4-BE49-F238E27FC236}">
                <a16:creationId xmlns:a16="http://schemas.microsoft.com/office/drawing/2014/main" id="{B1758DFA-C9FA-8D44-99BA-26ADC6867DDA}"/>
              </a:ext>
            </a:extLst>
          </p:cNvPr>
          <p:cNvSpPr txBox="1"/>
          <p:nvPr/>
        </p:nvSpPr>
        <p:spPr>
          <a:xfrm>
            <a:off x="8362197" y="2269298"/>
            <a:ext cx="2473123" cy="461665"/>
          </a:xfrm>
          <a:prstGeom prst="rect">
            <a:avLst/>
          </a:prstGeom>
          <a:noFill/>
        </p:spPr>
        <p:txBody>
          <a:bodyPr wrap="square" rtlCol="0">
            <a:spAutoFit/>
          </a:bodyPr>
          <a:lstStyle/>
          <a:p>
            <a:r>
              <a:rPr lang="en-US" sz="2400" dirty="0"/>
              <a:t>ASLtranslate (II)</a:t>
            </a:r>
          </a:p>
        </p:txBody>
      </p:sp>
      <p:cxnSp>
        <p:nvCxnSpPr>
          <p:cNvPr id="13" name="Elbow Connector 12">
            <a:extLst>
              <a:ext uri="{FF2B5EF4-FFF2-40B4-BE49-F238E27FC236}">
                <a16:creationId xmlns:a16="http://schemas.microsoft.com/office/drawing/2014/main" id="{1C1EDB49-B9F0-5E49-882A-7EE11EFB83F2}"/>
              </a:ext>
            </a:extLst>
          </p:cNvPr>
          <p:cNvCxnSpPr>
            <a:stCxn id="7" idx="1"/>
            <a:endCxn id="8" idx="0"/>
          </p:cNvCxnSpPr>
          <p:nvPr/>
        </p:nvCxnSpPr>
        <p:spPr>
          <a:xfrm rot="10800000" flipV="1">
            <a:off x="5715186" y="939647"/>
            <a:ext cx="2098315" cy="893351"/>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Elbow Connector 14">
            <a:extLst>
              <a:ext uri="{FF2B5EF4-FFF2-40B4-BE49-F238E27FC236}">
                <a16:creationId xmlns:a16="http://schemas.microsoft.com/office/drawing/2014/main" id="{0070DDAF-D1D9-FD49-802E-86A470E02C4D}"/>
              </a:ext>
            </a:extLst>
          </p:cNvPr>
          <p:cNvCxnSpPr>
            <a:stCxn id="8" idx="1"/>
          </p:cNvCxnSpPr>
          <p:nvPr/>
        </p:nvCxnSpPr>
        <p:spPr>
          <a:xfrm rot="10800000">
            <a:off x="2942285" y="2730964"/>
            <a:ext cx="933030" cy="332433"/>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Elbow Connector 15">
            <a:extLst>
              <a:ext uri="{FF2B5EF4-FFF2-40B4-BE49-F238E27FC236}">
                <a16:creationId xmlns:a16="http://schemas.microsoft.com/office/drawing/2014/main" id="{773C005E-6DF9-0B46-8B82-34F39FFDEB1A}"/>
              </a:ext>
            </a:extLst>
          </p:cNvPr>
          <p:cNvCxnSpPr>
            <a:cxnSpLocks/>
            <a:stCxn id="8" idx="3"/>
            <a:endCxn id="10" idx="1"/>
          </p:cNvCxnSpPr>
          <p:nvPr/>
        </p:nvCxnSpPr>
        <p:spPr>
          <a:xfrm flipV="1">
            <a:off x="7555055" y="2500131"/>
            <a:ext cx="807142" cy="563265"/>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pic>
        <p:nvPicPr>
          <p:cNvPr id="21" name="Picture 20" descr="A screenshot of a cell phone&#10;&#10;Description automatically generated">
            <a:extLst>
              <a:ext uri="{FF2B5EF4-FFF2-40B4-BE49-F238E27FC236}">
                <a16:creationId xmlns:a16="http://schemas.microsoft.com/office/drawing/2014/main" id="{0758317A-E89A-C744-802A-012045BB8DCB}"/>
              </a:ext>
            </a:extLst>
          </p:cNvPr>
          <p:cNvPicPr>
            <a:picLocks noChangeAspect="1"/>
          </p:cNvPicPr>
          <p:nvPr/>
        </p:nvPicPr>
        <p:blipFill>
          <a:blip r:embed="rId4"/>
          <a:stretch>
            <a:fillRect/>
          </a:stretch>
        </p:blipFill>
        <p:spPr>
          <a:xfrm>
            <a:off x="6604000" y="4395392"/>
            <a:ext cx="5413842" cy="2238876"/>
          </a:xfrm>
          <a:prstGeom prst="rect">
            <a:avLst/>
          </a:prstGeom>
        </p:spPr>
      </p:pic>
      <p:cxnSp>
        <p:nvCxnSpPr>
          <p:cNvPr id="23" name="Straight Arrow Connector 22">
            <a:extLst>
              <a:ext uri="{FF2B5EF4-FFF2-40B4-BE49-F238E27FC236}">
                <a16:creationId xmlns:a16="http://schemas.microsoft.com/office/drawing/2014/main" id="{3A27CD69-8FAF-4B46-951A-7A59B2883673}"/>
              </a:ext>
            </a:extLst>
          </p:cNvPr>
          <p:cNvCxnSpPr>
            <a:cxnSpLocks/>
            <a:stCxn id="10" idx="2"/>
          </p:cNvCxnSpPr>
          <p:nvPr/>
        </p:nvCxnSpPr>
        <p:spPr>
          <a:xfrm flipH="1">
            <a:off x="9598757" y="2730963"/>
            <a:ext cx="2" cy="16644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7" name="Picture 26" descr="A screenshot of a social media post&#10;&#10;Description automatically generated">
            <a:extLst>
              <a:ext uri="{FF2B5EF4-FFF2-40B4-BE49-F238E27FC236}">
                <a16:creationId xmlns:a16="http://schemas.microsoft.com/office/drawing/2014/main" id="{7A93063C-F559-FA4D-A1E4-7D8BE048FD0B}"/>
              </a:ext>
            </a:extLst>
          </p:cNvPr>
          <p:cNvPicPr>
            <a:picLocks noChangeAspect="1"/>
          </p:cNvPicPr>
          <p:nvPr/>
        </p:nvPicPr>
        <p:blipFill>
          <a:blip r:embed="rId5"/>
          <a:stretch>
            <a:fillRect/>
          </a:stretch>
        </p:blipFill>
        <p:spPr>
          <a:xfrm>
            <a:off x="169385" y="4395392"/>
            <a:ext cx="4387224" cy="2201667"/>
          </a:xfrm>
          <a:prstGeom prst="rect">
            <a:avLst/>
          </a:prstGeom>
        </p:spPr>
      </p:pic>
      <p:cxnSp>
        <p:nvCxnSpPr>
          <p:cNvPr id="28" name="Straight Arrow Connector 27">
            <a:extLst>
              <a:ext uri="{FF2B5EF4-FFF2-40B4-BE49-F238E27FC236}">
                <a16:creationId xmlns:a16="http://schemas.microsoft.com/office/drawing/2014/main" id="{5CC21BCC-A2E7-A24D-85A5-BB8035CDA75D}"/>
              </a:ext>
            </a:extLst>
          </p:cNvPr>
          <p:cNvCxnSpPr>
            <a:cxnSpLocks/>
          </p:cNvCxnSpPr>
          <p:nvPr/>
        </p:nvCxnSpPr>
        <p:spPr>
          <a:xfrm>
            <a:off x="1918588" y="2897181"/>
            <a:ext cx="0" cy="149821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22234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2BC8-D054-A446-B0A8-3778DC2485F7}"/>
              </a:ext>
            </a:extLst>
          </p:cNvPr>
          <p:cNvSpPr>
            <a:spLocks noGrp="1"/>
          </p:cNvSpPr>
          <p:nvPr>
            <p:ph type="title"/>
          </p:nvPr>
        </p:nvSpPr>
        <p:spPr>
          <a:xfrm>
            <a:off x="550863" y="549275"/>
            <a:ext cx="11090274" cy="1332000"/>
          </a:xfrm>
        </p:spPr>
        <p:txBody>
          <a:bodyPr wrap="square" anchor="t">
            <a:normAutofit/>
          </a:bodyPr>
          <a:lstStyle/>
          <a:p>
            <a:pPr>
              <a:lnSpc>
                <a:spcPct val="90000"/>
              </a:lnSpc>
            </a:pPr>
            <a:r>
              <a:rPr lang="en-US" sz="3000" dirty="0"/>
              <a:t>Methodology and Approach- ASLtranslate (I)</a:t>
            </a:r>
            <a:br>
              <a:rPr lang="en-US" sz="3000" dirty="0"/>
            </a:br>
            <a:r>
              <a:rPr lang="en-US" sz="3000" dirty="0"/>
              <a:t> </a:t>
            </a:r>
            <a:br>
              <a:rPr lang="en-US" sz="3000" dirty="0"/>
            </a:br>
            <a:endParaRPr lang="en-US" sz="3000" dirty="0"/>
          </a:p>
        </p:txBody>
      </p:sp>
      <p:graphicFrame>
        <p:nvGraphicFramePr>
          <p:cNvPr id="7" name="Table 6">
            <a:extLst>
              <a:ext uri="{FF2B5EF4-FFF2-40B4-BE49-F238E27FC236}">
                <a16:creationId xmlns:a16="http://schemas.microsoft.com/office/drawing/2014/main" id="{0E9923BA-1879-3344-B01F-506EFCC34787}"/>
              </a:ext>
            </a:extLst>
          </p:cNvPr>
          <p:cNvGraphicFramePr>
            <a:graphicFrameLocks noGrp="1"/>
          </p:cNvGraphicFramePr>
          <p:nvPr>
            <p:extLst>
              <p:ext uri="{D42A27DB-BD31-4B8C-83A1-F6EECF244321}">
                <p14:modId xmlns:p14="http://schemas.microsoft.com/office/powerpoint/2010/main" val="2456695171"/>
              </p:ext>
            </p:extLst>
          </p:nvPr>
        </p:nvGraphicFramePr>
        <p:xfrm>
          <a:off x="6205538" y="2449737"/>
          <a:ext cx="5435600" cy="3290530"/>
        </p:xfrm>
        <a:graphic>
          <a:graphicData uri="http://schemas.openxmlformats.org/drawingml/2006/table">
            <a:tbl>
              <a:tblPr firstRow="1" firstCol="1" bandRow="1"/>
              <a:tblGrid>
                <a:gridCol w="5435600">
                  <a:extLst>
                    <a:ext uri="{9D8B030D-6E8A-4147-A177-3AD203B41FA5}">
                      <a16:colId xmlns:a16="http://schemas.microsoft.com/office/drawing/2014/main" val="3526115731"/>
                    </a:ext>
                  </a:extLst>
                </a:gridCol>
              </a:tblGrid>
              <a:tr h="378349">
                <a:tc>
                  <a:txBody>
                    <a:bodyPr/>
                    <a:lstStyle/>
                    <a:p>
                      <a:pPr marL="0" marR="0" algn="l" fontAlgn="t">
                        <a:spcBef>
                          <a:spcPts val="0"/>
                        </a:spcBef>
                        <a:spcAft>
                          <a:spcPts val="0"/>
                        </a:spcAft>
                      </a:pPr>
                      <a:r>
                        <a:rPr lang="en-US" sz="1100" b="0" i="0" u="none" strike="noStrike" dirty="0">
                          <a:effectLst/>
                          <a:latin typeface="Courier New" panose="02070309020205020404" pitchFamily="49" charset="0"/>
                          <a:ea typeface="Times New Roman" panose="02020603050405020304" pitchFamily="18" charset="0"/>
                          <a:cs typeface="Times New Roman" panose="02020603050405020304" pitchFamily="18" charset="0"/>
                        </a:rPr>
                        <a:t>&gt;&gt; { </a:t>
                      </a:r>
                      <a:r>
                        <a:rPr lang="en-US" sz="1100" b="0" i="0" u="none" strike="noStrike" dirty="0" err="1">
                          <a:effectLst/>
                          <a:latin typeface="Courier New" panose="02070309020205020404" pitchFamily="49" charset="0"/>
                          <a:ea typeface="Times New Roman" panose="02020603050405020304" pitchFamily="18" charset="0"/>
                          <a:cs typeface="Times New Roman" panose="02020603050405020304" pitchFamily="18" charset="0"/>
                        </a:rPr>
                        <a:t>imgSets.Description</a:t>
                      </a:r>
                      <a:r>
                        <a:rPr lang="en-US" sz="1100" b="0" i="0" u="none" strike="noStrike"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900" b="0" i="0" u="none" strike="noStrike" dirty="0">
                        <a:effectLst/>
                        <a:latin typeface="Arial" panose="020B0604020202020204" pitchFamily="34" charset="0"/>
                      </a:endParaRPr>
                    </a:p>
                    <a:p>
                      <a:pPr marL="0" marR="0" algn="l" fontAlgn="t">
                        <a:spcBef>
                          <a:spcPts val="0"/>
                        </a:spcBef>
                        <a:spcAft>
                          <a:spcPts val="0"/>
                        </a:spcAft>
                      </a:pPr>
                      <a:r>
                        <a:rPr lang="en-US" sz="1100" b="0" i="0" u="none" strike="noStrike"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900" b="0" i="0" u="none" strike="noStrike" dirty="0">
                        <a:effectLst/>
                        <a:latin typeface="Arial" panose="020B0604020202020204" pitchFamily="34" charset="0"/>
                      </a:endParaRPr>
                    </a:p>
                  </a:txBody>
                  <a:tcPr marL="73944" marR="73944" marT="10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6429829"/>
                  </a:ext>
                </a:extLst>
              </a:tr>
              <a:tr h="378349">
                <a:tc>
                  <a:txBody>
                    <a:bodyPr/>
                    <a:lstStyle/>
                    <a:p>
                      <a:pPr marL="0" marR="0" algn="l" fontAlgn="t">
                        <a:spcBef>
                          <a:spcPts val="0"/>
                        </a:spcBef>
                        <a:spcAft>
                          <a:spcPts val="0"/>
                        </a:spcAft>
                      </a:pPr>
                      <a:r>
                        <a:rPr lang="en-US" sz="1100" b="0" i="0" u="none" strike="noStrike">
                          <a:effectLst/>
                          <a:latin typeface="Courier New" panose="02070309020205020404" pitchFamily="49" charset="0"/>
                          <a:ea typeface="Times New Roman" panose="02020603050405020304" pitchFamily="18" charset="0"/>
                          <a:cs typeface="Times New Roman" panose="02020603050405020304" pitchFamily="18" charset="0"/>
                        </a:rPr>
                        <a:t>ans =</a:t>
                      </a:r>
                      <a:endParaRPr lang="en-US" sz="1900" b="0" i="0" u="none" strike="noStrike">
                        <a:effectLst/>
                        <a:latin typeface="Arial" panose="020B0604020202020204" pitchFamily="34" charset="0"/>
                      </a:endParaRPr>
                    </a:p>
                    <a:p>
                      <a:pPr marL="0" marR="0" algn="l" fontAlgn="t">
                        <a:spcBef>
                          <a:spcPts val="0"/>
                        </a:spcBef>
                        <a:spcAft>
                          <a:spcPts val="0"/>
                        </a:spcAft>
                      </a:pPr>
                      <a:r>
                        <a:rPr lang="en-US" sz="1100" b="0" i="0" u="none" strike="noStrike">
                          <a:effectLst/>
                          <a:latin typeface="Courier New" panose="02070309020205020404" pitchFamily="49" charset="0"/>
                          <a:ea typeface="Times New Roman" panose="02020603050405020304" pitchFamily="18" charset="0"/>
                          <a:cs typeface="Times New Roman" panose="02020603050405020304" pitchFamily="18" charset="0"/>
                        </a:rPr>
                        <a:t> </a:t>
                      </a:r>
                      <a:endParaRPr lang="en-US" sz="1900" b="0" i="0" u="none" strike="noStrike">
                        <a:effectLst/>
                        <a:latin typeface="Arial" panose="020B0604020202020204" pitchFamily="34" charset="0"/>
                      </a:endParaRPr>
                    </a:p>
                  </a:txBody>
                  <a:tcPr marL="73944" marR="73944" marT="10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638043"/>
                  </a:ext>
                </a:extLst>
              </a:tr>
              <a:tr h="378349">
                <a:tc>
                  <a:txBody>
                    <a:bodyPr/>
                    <a:lstStyle/>
                    <a:p>
                      <a:pPr marL="0" marR="0" algn="l" fontAlgn="t">
                        <a:lnSpc>
                          <a:spcPct val="200000"/>
                        </a:lnSpc>
                        <a:spcBef>
                          <a:spcPts val="0"/>
                        </a:spcBef>
                        <a:spcAft>
                          <a:spcPts val="0"/>
                        </a:spcAft>
                      </a:pPr>
                      <a:r>
                        <a:rPr lang="en-US" sz="1100" b="0" i="0" u="none" strike="noStrike">
                          <a:effectLst/>
                          <a:latin typeface="Courier New" panose="02070309020205020404" pitchFamily="49" charset="0"/>
                          <a:ea typeface="Times New Roman" panose="02020603050405020304" pitchFamily="18" charset="0"/>
                          <a:cs typeface="Times New Roman" panose="02020603050405020304" pitchFamily="18" charset="0"/>
                        </a:rPr>
                        <a:t>   1×26 cell array</a:t>
                      </a:r>
                      <a:endParaRPr lang="en-US" sz="1900" b="0" i="0" u="none" strike="noStrike">
                        <a:effectLst/>
                        <a:latin typeface="Arial" panose="020B0604020202020204" pitchFamily="34" charset="0"/>
                      </a:endParaRPr>
                    </a:p>
                  </a:txBody>
                  <a:tcPr marL="73944" marR="73944" marT="10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4220021"/>
                  </a:ext>
                </a:extLst>
              </a:tr>
              <a:tr h="378349">
                <a:tc>
                  <a:txBody>
                    <a:bodyPr/>
                    <a:lstStyle/>
                    <a:p>
                      <a:pPr marL="0" marR="0" algn="l" fontAlgn="t">
                        <a:lnSpc>
                          <a:spcPct val="200000"/>
                        </a:lnSpc>
                        <a:spcBef>
                          <a:spcPts val="0"/>
                        </a:spcBef>
                        <a:spcAft>
                          <a:spcPts val="0"/>
                        </a:spcAft>
                      </a:pPr>
                      <a:r>
                        <a:rPr lang="en-US" sz="1100" b="0" i="0" u="none" strike="noStrike">
                          <a:effectLst/>
                          <a:latin typeface="Courier New" panose="02070309020205020404" pitchFamily="49" charset="0"/>
                          <a:ea typeface="Times New Roman" panose="02020603050405020304" pitchFamily="18" charset="0"/>
                          <a:cs typeface="Times New Roman" panose="02020603050405020304" pitchFamily="18" charset="0"/>
                        </a:rPr>
                        <a:t>   Columns 1 through 16</a:t>
                      </a:r>
                      <a:endParaRPr lang="en-US" sz="1900" b="0" i="0" u="none" strike="noStrike">
                        <a:effectLst/>
                        <a:latin typeface="Arial" panose="020B0604020202020204" pitchFamily="34" charset="0"/>
                      </a:endParaRPr>
                    </a:p>
                  </a:txBody>
                  <a:tcPr marL="73944" marR="73944" marT="10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4460604"/>
                  </a:ext>
                </a:extLst>
              </a:tr>
              <a:tr h="378349">
                <a:tc>
                  <a:txBody>
                    <a:bodyPr/>
                    <a:lstStyle/>
                    <a:p>
                      <a:pPr marL="0" marR="0" algn="l" fontAlgn="t">
                        <a:lnSpc>
                          <a:spcPct val="200000"/>
                        </a:lnSpc>
                        <a:spcBef>
                          <a:spcPts val="0"/>
                        </a:spcBef>
                        <a:spcAft>
                          <a:spcPts val="0"/>
                        </a:spcAft>
                      </a:pPr>
                      <a:r>
                        <a:rPr lang="en-US" sz="1100" b="0" i="0" u="none" strike="noStrike">
                          <a:effectLst/>
                          <a:latin typeface="Courier New" panose="02070309020205020404" pitchFamily="49" charset="0"/>
                          <a:ea typeface="Times New Roman" panose="02020603050405020304" pitchFamily="18" charset="0"/>
                          <a:cs typeface="Times New Roman" panose="02020603050405020304" pitchFamily="18" charset="0"/>
                        </a:rPr>
                        <a:t>{'A'}    {'B'}    {'C'}    {'D'}    {'E'}    {'F'}    {'G'}    </a:t>
                      </a:r>
                      <a:endParaRPr lang="en-US" sz="1900" b="0" i="0" u="none" strike="noStrike">
                        <a:effectLst/>
                        <a:latin typeface="Arial" panose="020B0604020202020204" pitchFamily="34" charset="0"/>
                      </a:endParaRPr>
                    </a:p>
                  </a:txBody>
                  <a:tcPr marL="73944" marR="73944" marT="10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6695036"/>
                  </a:ext>
                </a:extLst>
              </a:tr>
              <a:tr h="378349">
                <a:tc>
                  <a:txBody>
                    <a:bodyPr/>
                    <a:lstStyle/>
                    <a:p>
                      <a:pPr marL="0" marR="0" algn="l" fontAlgn="t">
                        <a:lnSpc>
                          <a:spcPct val="200000"/>
                        </a:lnSpc>
                        <a:spcBef>
                          <a:spcPts val="0"/>
                        </a:spcBef>
                        <a:spcAft>
                          <a:spcPts val="0"/>
                        </a:spcAft>
                      </a:pPr>
                      <a:r>
                        <a:rPr lang="en-US" sz="1100" b="0" i="0" u="none" strike="noStrike">
                          <a:effectLst/>
                          <a:latin typeface="Courier New" panose="02070309020205020404" pitchFamily="49" charset="0"/>
                          <a:ea typeface="Times New Roman" panose="02020603050405020304" pitchFamily="18" charset="0"/>
                          <a:cs typeface="Times New Roman" panose="02020603050405020304" pitchFamily="18" charset="0"/>
                        </a:rPr>
                        <a:t>{'H'}    {'I'}    {'J'}    {'K'}    {'L'}    {'M'}    {'N'}    </a:t>
                      </a:r>
                      <a:endParaRPr lang="en-US" sz="1900" b="0" i="0" u="none" strike="noStrike">
                        <a:effectLst/>
                        <a:latin typeface="Arial" panose="020B0604020202020204" pitchFamily="34" charset="0"/>
                      </a:endParaRPr>
                    </a:p>
                  </a:txBody>
                  <a:tcPr marL="73944" marR="73944" marT="10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8553364"/>
                  </a:ext>
                </a:extLst>
              </a:tr>
              <a:tr h="378349">
                <a:tc>
                  <a:txBody>
                    <a:bodyPr/>
                    <a:lstStyle/>
                    <a:p>
                      <a:pPr marL="0" marR="0" algn="l" fontAlgn="t">
                        <a:lnSpc>
                          <a:spcPct val="200000"/>
                        </a:lnSpc>
                        <a:spcBef>
                          <a:spcPts val="0"/>
                        </a:spcBef>
                        <a:spcAft>
                          <a:spcPts val="0"/>
                        </a:spcAft>
                      </a:pPr>
                      <a:r>
                        <a:rPr lang="en-US" sz="1100" b="0" i="0" u="none" strike="noStrike">
                          <a:effectLst/>
                          <a:latin typeface="Courier New" panose="02070309020205020404" pitchFamily="49" charset="0"/>
                          <a:ea typeface="Times New Roman" panose="02020603050405020304" pitchFamily="18" charset="0"/>
                          <a:cs typeface="Times New Roman" panose="02020603050405020304" pitchFamily="18" charset="0"/>
                        </a:rPr>
                        <a:t>{'O'}    {'P'}</a:t>
                      </a:r>
                      <a:endParaRPr lang="en-US" sz="1900" b="0" i="0" u="none" strike="noStrike">
                        <a:effectLst/>
                        <a:latin typeface="Arial" panose="020B0604020202020204" pitchFamily="34" charset="0"/>
                      </a:endParaRPr>
                    </a:p>
                  </a:txBody>
                  <a:tcPr marL="73944" marR="73944" marT="10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4236630"/>
                  </a:ext>
                </a:extLst>
              </a:tr>
              <a:tr h="214029">
                <a:tc>
                  <a:txBody>
                    <a:bodyPr/>
                    <a:lstStyle/>
                    <a:p>
                      <a:pPr marL="0" marR="0" algn="l" fontAlgn="t">
                        <a:spcBef>
                          <a:spcPts val="0"/>
                        </a:spcBef>
                        <a:spcAft>
                          <a:spcPts val="0"/>
                        </a:spcAft>
                      </a:pPr>
                      <a:r>
                        <a:rPr lang="en-US" sz="1100" b="0" i="0" u="none" strike="noStrike">
                          <a:effectLst/>
                          <a:latin typeface="Courier New" panose="02070309020205020404" pitchFamily="49" charset="0"/>
                          <a:ea typeface="Times New Roman" panose="02020603050405020304" pitchFamily="18" charset="0"/>
                          <a:cs typeface="Times New Roman" panose="02020603050405020304" pitchFamily="18" charset="0"/>
                        </a:rPr>
                        <a:t>Columns 17 through 26</a:t>
                      </a:r>
                      <a:endParaRPr lang="en-US" sz="1900" b="0" i="0" u="none" strike="noStrike">
                        <a:effectLst/>
                        <a:latin typeface="Arial" panose="020B0604020202020204" pitchFamily="34" charset="0"/>
                      </a:endParaRPr>
                    </a:p>
                  </a:txBody>
                  <a:tcPr marL="73944" marR="73944" marT="10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498554"/>
                  </a:ext>
                </a:extLst>
              </a:tr>
              <a:tr h="214029">
                <a:tc>
                  <a:txBody>
                    <a:bodyPr/>
                    <a:lstStyle/>
                    <a:p>
                      <a:pPr marL="0" marR="0" algn="l" fontAlgn="t">
                        <a:spcBef>
                          <a:spcPts val="0"/>
                        </a:spcBef>
                        <a:spcAft>
                          <a:spcPts val="0"/>
                        </a:spcAft>
                      </a:pPr>
                      <a:r>
                        <a:rPr lang="en-US" sz="1100" b="0" i="0" u="none" strike="noStrike">
                          <a:effectLst/>
                          <a:latin typeface="Courier New" panose="02070309020205020404" pitchFamily="49" charset="0"/>
                          <a:ea typeface="Times New Roman" panose="02020603050405020304" pitchFamily="18" charset="0"/>
                          <a:cs typeface="Times New Roman" panose="02020603050405020304" pitchFamily="18" charset="0"/>
                        </a:rPr>
                        <a:t>{'Q'}    {'R'}    {'S'}    {'T'}    {'U'}    {'V'}    {'W'}    </a:t>
                      </a:r>
                      <a:endParaRPr lang="en-US" sz="1900" b="0" i="0" u="none" strike="noStrike">
                        <a:effectLst/>
                        <a:latin typeface="Arial" panose="020B0604020202020204" pitchFamily="34" charset="0"/>
                      </a:endParaRPr>
                    </a:p>
                  </a:txBody>
                  <a:tcPr marL="73944" marR="73944" marT="10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1826294"/>
                  </a:ext>
                </a:extLst>
              </a:tr>
              <a:tr h="214029">
                <a:tc>
                  <a:txBody>
                    <a:bodyPr/>
                    <a:lstStyle/>
                    <a:p>
                      <a:pPr marL="0" marR="0" algn="l" fontAlgn="t">
                        <a:spcBef>
                          <a:spcPts val="0"/>
                        </a:spcBef>
                        <a:spcAft>
                          <a:spcPts val="0"/>
                        </a:spcAft>
                      </a:pPr>
                      <a:r>
                        <a:rPr lang="en-US" sz="1100" b="0" i="0" u="none" strike="noStrike" dirty="0">
                          <a:effectLst/>
                          <a:latin typeface="Courier New" panose="02070309020205020404" pitchFamily="49" charset="0"/>
                          <a:ea typeface="Times New Roman" panose="02020603050405020304" pitchFamily="18" charset="0"/>
                          <a:cs typeface="Times New Roman" panose="02020603050405020304" pitchFamily="18" charset="0"/>
                        </a:rPr>
                        <a:t>{'X'}    {'Y'}    {'Z'}</a:t>
                      </a:r>
                      <a:endParaRPr lang="en-US" sz="1900" b="0" i="0" u="none" strike="noStrike" dirty="0">
                        <a:effectLst/>
                        <a:latin typeface="Arial" panose="020B0604020202020204" pitchFamily="34" charset="0"/>
                      </a:endParaRPr>
                    </a:p>
                  </a:txBody>
                  <a:tcPr marL="73944" marR="73944" marT="102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4326449"/>
                  </a:ext>
                </a:extLst>
              </a:tr>
            </a:tbl>
          </a:graphicData>
        </a:graphic>
      </p:graphicFrame>
      <p:sp>
        <p:nvSpPr>
          <p:cNvPr id="8" name="TextBox 7">
            <a:extLst>
              <a:ext uri="{FF2B5EF4-FFF2-40B4-BE49-F238E27FC236}">
                <a16:creationId xmlns:a16="http://schemas.microsoft.com/office/drawing/2014/main" id="{3D9AE6C9-AF7A-BC40-92EE-1F06EB865593}"/>
              </a:ext>
            </a:extLst>
          </p:cNvPr>
          <p:cNvSpPr txBox="1"/>
          <p:nvPr/>
        </p:nvSpPr>
        <p:spPr>
          <a:xfrm>
            <a:off x="6379710" y="5985559"/>
            <a:ext cx="5594576" cy="646331"/>
          </a:xfrm>
          <a:prstGeom prst="rect">
            <a:avLst/>
          </a:prstGeom>
          <a:noFill/>
        </p:spPr>
        <p:txBody>
          <a:bodyPr wrap="square" rtlCol="0">
            <a:spAutoFit/>
          </a:bodyPr>
          <a:lstStyle/>
          <a:p>
            <a:r>
              <a:rPr lang="en-US" i="1" dirty="0"/>
              <a:t>Results after applying the imgSets method to the dataset</a:t>
            </a:r>
            <a:endParaRPr lang="en-US" dirty="0"/>
          </a:p>
          <a:p>
            <a:endParaRPr lang="en-US" dirty="0"/>
          </a:p>
        </p:txBody>
      </p:sp>
      <p:pic>
        <p:nvPicPr>
          <p:cNvPr id="11" name="Picture 10" descr="A screenshot of a cell phone&#10;&#10;Description automatically generated">
            <a:extLst>
              <a:ext uri="{FF2B5EF4-FFF2-40B4-BE49-F238E27FC236}">
                <a16:creationId xmlns:a16="http://schemas.microsoft.com/office/drawing/2014/main" id="{BED7E00E-FA37-834B-8709-0384CA5D9EEF}"/>
              </a:ext>
            </a:extLst>
          </p:cNvPr>
          <p:cNvPicPr/>
          <p:nvPr/>
        </p:nvPicPr>
        <p:blipFill rotWithShape="1">
          <a:blip r:embed="rId2" cstate="print">
            <a:extLst>
              <a:ext uri="{28A0092B-C50C-407E-A947-70E740481C1C}">
                <a14:useLocalDpi xmlns:a14="http://schemas.microsoft.com/office/drawing/2010/main" val="0"/>
              </a:ext>
            </a:extLst>
          </a:blip>
          <a:srcRect b="14210"/>
          <a:stretch/>
        </p:blipFill>
        <p:spPr bwMode="auto">
          <a:xfrm>
            <a:off x="217714" y="1291772"/>
            <a:ext cx="5768749" cy="51949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6858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social media post&#10;&#10;Description automatically generated">
            <a:extLst>
              <a:ext uri="{FF2B5EF4-FFF2-40B4-BE49-F238E27FC236}">
                <a16:creationId xmlns:a16="http://schemas.microsoft.com/office/drawing/2014/main" id="{54BABDAE-F19D-044A-9B08-2B8E6FDE4E36}"/>
              </a:ext>
            </a:extLst>
          </p:cNvPr>
          <p:cNvPicPr/>
          <p:nvPr/>
        </p:nvPicPr>
        <p:blipFill rotWithShape="1">
          <a:blip r:embed="rId2">
            <a:extLst>
              <a:ext uri="{28A0092B-C50C-407E-A947-70E740481C1C}">
                <a14:useLocalDpi xmlns:a14="http://schemas.microsoft.com/office/drawing/2010/main" val="0"/>
              </a:ext>
            </a:extLst>
          </a:blip>
          <a:srcRect l="375" t="3228" r="2317" b="2044"/>
          <a:stretch/>
        </p:blipFill>
        <p:spPr bwMode="auto">
          <a:xfrm>
            <a:off x="304800" y="3614509"/>
            <a:ext cx="5230372" cy="3004006"/>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F4AD2BC8-D054-A446-B0A8-3778DC2485F7}"/>
              </a:ext>
            </a:extLst>
          </p:cNvPr>
          <p:cNvSpPr>
            <a:spLocks noGrp="1"/>
          </p:cNvSpPr>
          <p:nvPr>
            <p:ph type="title"/>
          </p:nvPr>
        </p:nvSpPr>
        <p:spPr/>
        <p:txBody>
          <a:bodyPr>
            <a:normAutofit/>
          </a:bodyPr>
          <a:lstStyle/>
          <a:p>
            <a:r>
              <a:rPr lang="en-US" sz="3100" dirty="0"/>
              <a:t>Methodology and Approach- bag-of-visual-words (BOVW)</a:t>
            </a:r>
            <a:br>
              <a:rPr lang="en-US" sz="3200" dirty="0"/>
            </a:br>
            <a:r>
              <a:rPr lang="en-US" sz="3200" dirty="0"/>
              <a:t> </a:t>
            </a:r>
            <a:br>
              <a:rPr lang="en-US" sz="3200" dirty="0"/>
            </a:br>
            <a:endParaRPr lang="en-US" sz="3200" dirty="0"/>
          </a:p>
        </p:txBody>
      </p:sp>
      <p:pic>
        <p:nvPicPr>
          <p:cNvPr id="3" name="Picture 2">
            <a:extLst>
              <a:ext uri="{FF2B5EF4-FFF2-40B4-BE49-F238E27FC236}">
                <a16:creationId xmlns:a16="http://schemas.microsoft.com/office/drawing/2014/main" id="{D02312F5-3099-094A-A142-EE4CAAA90E9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89756" y="2477740"/>
            <a:ext cx="5791200" cy="1571746"/>
          </a:xfrm>
          <a:prstGeom prst="rect">
            <a:avLst/>
          </a:prstGeom>
        </p:spPr>
      </p:pic>
      <p:pic>
        <p:nvPicPr>
          <p:cNvPr id="7" name="Picture 6" descr="A picture containing knife, table&#10;&#10;Description automatically generated">
            <a:extLst>
              <a:ext uri="{FF2B5EF4-FFF2-40B4-BE49-F238E27FC236}">
                <a16:creationId xmlns:a16="http://schemas.microsoft.com/office/drawing/2014/main" id="{33941AAC-4772-CC4F-9F12-7D5276D230E5}"/>
              </a:ext>
            </a:extLst>
          </p:cNvPr>
          <p:cNvPicPr>
            <a:picLocks noChangeAspect="1"/>
          </p:cNvPicPr>
          <p:nvPr/>
        </p:nvPicPr>
        <p:blipFill>
          <a:blip r:embed="rId4"/>
          <a:stretch>
            <a:fillRect/>
          </a:stretch>
        </p:blipFill>
        <p:spPr>
          <a:xfrm>
            <a:off x="195836" y="1255363"/>
            <a:ext cx="5448300" cy="1041400"/>
          </a:xfrm>
          <a:prstGeom prst="rect">
            <a:avLst/>
          </a:prstGeom>
        </p:spPr>
      </p:pic>
      <p:pic>
        <p:nvPicPr>
          <p:cNvPr id="10" name="Picture 9">
            <a:extLst>
              <a:ext uri="{FF2B5EF4-FFF2-40B4-BE49-F238E27FC236}">
                <a16:creationId xmlns:a16="http://schemas.microsoft.com/office/drawing/2014/main" id="{54C51D84-A6D8-3A4A-8682-CAAC52A3003A}"/>
              </a:ext>
            </a:extLst>
          </p:cNvPr>
          <p:cNvPicPr>
            <a:picLocks noChangeAspect="1"/>
          </p:cNvPicPr>
          <p:nvPr/>
        </p:nvPicPr>
        <p:blipFill rotWithShape="1">
          <a:blip r:embed="rId5"/>
          <a:srcRect t="16047"/>
          <a:stretch/>
        </p:blipFill>
        <p:spPr>
          <a:xfrm>
            <a:off x="5644136" y="5402001"/>
            <a:ext cx="6478330" cy="514287"/>
          </a:xfrm>
          <a:prstGeom prst="rect">
            <a:avLst/>
          </a:prstGeom>
        </p:spPr>
      </p:pic>
      <p:cxnSp>
        <p:nvCxnSpPr>
          <p:cNvPr id="12" name="Elbow Connector 11">
            <a:extLst>
              <a:ext uri="{FF2B5EF4-FFF2-40B4-BE49-F238E27FC236}">
                <a16:creationId xmlns:a16="http://schemas.microsoft.com/office/drawing/2014/main" id="{C91F44F9-39E9-0F43-B719-4A5DDED40833}"/>
              </a:ext>
            </a:extLst>
          </p:cNvPr>
          <p:cNvCxnSpPr>
            <a:endCxn id="3" idx="0"/>
          </p:cNvCxnSpPr>
          <p:nvPr/>
        </p:nvCxnSpPr>
        <p:spPr>
          <a:xfrm>
            <a:off x="5644136" y="1776063"/>
            <a:ext cx="3241220" cy="701677"/>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Elbow Connector 12">
            <a:extLst>
              <a:ext uri="{FF2B5EF4-FFF2-40B4-BE49-F238E27FC236}">
                <a16:creationId xmlns:a16="http://schemas.microsoft.com/office/drawing/2014/main" id="{4D0D3A5D-35DA-5242-A286-FC92C1BFF1F0}"/>
              </a:ext>
            </a:extLst>
          </p:cNvPr>
          <p:cNvCxnSpPr/>
          <p:nvPr/>
        </p:nvCxnSpPr>
        <p:spPr>
          <a:xfrm>
            <a:off x="5535172" y="4765673"/>
            <a:ext cx="3241220" cy="701677"/>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4" name="Elbow Connector 13">
            <a:extLst>
              <a:ext uri="{FF2B5EF4-FFF2-40B4-BE49-F238E27FC236}">
                <a16:creationId xmlns:a16="http://schemas.microsoft.com/office/drawing/2014/main" id="{72C26115-5E76-7B4C-9DAE-43BA48EBB879}"/>
              </a:ext>
            </a:extLst>
          </p:cNvPr>
          <p:cNvCxnSpPr>
            <a:cxnSpLocks/>
            <a:endCxn id="8" idx="0"/>
          </p:cNvCxnSpPr>
          <p:nvPr/>
        </p:nvCxnSpPr>
        <p:spPr>
          <a:xfrm rot="16200000" flipH="1">
            <a:off x="2007949" y="2702472"/>
            <a:ext cx="1284430" cy="539643"/>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TextBox 10">
            <a:extLst>
              <a:ext uri="{FF2B5EF4-FFF2-40B4-BE49-F238E27FC236}">
                <a16:creationId xmlns:a16="http://schemas.microsoft.com/office/drawing/2014/main" id="{2C21374C-7D90-CC4B-AC6C-85773CF2624A}"/>
              </a:ext>
            </a:extLst>
          </p:cNvPr>
          <p:cNvSpPr txBox="1"/>
          <p:nvPr/>
        </p:nvSpPr>
        <p:spPr>
          <a:xfrm>
            <a:off x="9870067" y="1125225"/>
            <a:ext cx="2473123" cy="461665"/>
          </a:xfrm>
          <a:prstGeom prst="rect">
            <a:avLst/>
          </a:prstGeom>
          <a:noFill/>
        </p:spPr>
        <p:txBody>
          <a:bodyPr wrap="square" rtlCol="0">
            <a:spAutoFit/>
          </a:bodyPr>
          <a:lstStyle/>
          <a:p>
            <a:r>
              <a:rPr lang="en-US" sz="2400" dirty="0"/>
              <a:t>ASLtranslate (I)</a:t>
            </a:r>
          </a:p>
        </p:txBody>
      </p:sp>
    </p:spTree>
    <p:extLst>
      <p:ext uri="{BB962C8B-B14F-4D97-AF65-F5344CB8AC3E}">
        <p14:creationId xmlns:p14="http://schemas.microsoft.com/office/powerpoint/2010/main" val="835889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4CA18-6E5C-FF42-8CA7-4E780C30B4BD}"/>
              </a:ext>
            </a:extLst>
          </p:cNvPr>
          <p:cNvSpPr>
            <a:spLocks noGrp="1"/>
          </p:cNvSpPr>
          <p:nvPr>
            <p:ph type="title"/>
          </p:nvPr>
        </p:nvSpPr>
        <p:spPr>
          <a:xfrm>
            <a:off x="87724" y="193015"/>
            <a:ext cx="11091600" cy="1332000"/>
          </a:xfrm>
        </p:spPr>
        <p:txBody>
          <a:bodyPr>
            <a:normAutofit/>
          </a:bodyPr>
          <a:lstStyle/>
          <a:p>
            <a:r>
              <a:rPr lang="en-US" sz="3200" dirty="0"/>
              <a:t>Results- ASLtranslate (I) </a:t>
            </a:r>
          </a:p>
        </p:txBody>
      </p:sp>
      <p:pic>
        <p:nvPicPr>
          <p:cNvPr id="4" name="Picture 3" descr="A picture containing screenshot, room&#10;&#10;Description automatically generated">
            <a:extLst>
              <a:ext uri="{FF2B5EF4-FFF2-40B4-BE49-F238E27FC236}">
                <a16:creationId xmlns:a16="http://schemas.microsoft.com/office/drawing/2014/main" id="{24D568A1-BEDC-9142-99D9-AC80A7AE51D7}"/>
              </a:ext>
            </a:extLst>
          </p:cNvPr>
          <p:cNvPicPr>
            <a:picLocks noChangeAspect="1"/>
          </p:cNvPicPr>
          <p:nvPr/>
        </p:nvPicPr>
        <p:blipFill>
          <a:blip r:embed="rId2"/>
          <a:stretch>
            <a:fillRect/>
          </a:stretch>
        </p:blipFill>
        <p:spPr>
          <a:xfrm>
            <a:off x="2922785" y="859015"/>
            <a:ext cx="6346429" cy="5643567"/>
          </a:xfrm>
          <a:prstGeom prst="rect">
            <a:avLst/>
          </a:prstGeom>
        </p:spPr>
      </p:pic>
    </p:spTree>
    <p:extLst>
      <p:ext uri="{BB962C8B-B14F-4D97-AF65-F5344CB8AC3E}">
        <p14:creationId xmlns:p14="http://schemas.microsoft.com/office/powerpoint/2010/main" val="708175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2BC8-D054-A446-B0A8-3778DC2485F7}"/>
              </a:ext>
            </a:extLst>
          </p:cNvPr>
          <p:cNvSpPr>
            <a:spLocks noGrp="1"/>
          </p:cNvSpPr>
          <p:nvPr>
            <p:ph type="title"/>
          </p:nvPr>
        </p:nvSpPr>
        <p:spPr>
          <a:xfrm>
            <a:off x="99599" y="237123"/>
            <a:ext cx="11091600" cy="962668"/>
          </a:xfrm>
        </p:spPr>
        <p:txBody>
          <a:bodyPr>
            <a:normAutofit fontScale="90000"/>
          </a:bodyPr>
          <a:lstStyle/>
          <a:p>
            <a:r>
              <a:rPr lang="en-US" sz="3200" dirty="0"/>
              <a:t>Methodology and Approach- Transfer Learning Using AlexNet</a:t>
            </a:r>
            <a:br>
              <a:rPr lang="en-US" sz="3200" dirty="0"/>
            </a:br>
            <a:br>
              <a:rPr lang="en-US" sz="3200" dirty="0"/>
            </a:br>
            <a:r>
              <a:rPr lang="en-US" sz="3200" dirty="0"/>
              <a:t> </a:t>
            </a:r>
            <a:br>
              <a:rPr lang="en-US" sz="3200" dirty="0"/>
            </a:br>
            <a:endParaRPr lang="en-US" sz="3200" dirty="0"/>
          </a:p>
        </p:txBody>
      </p:sp>
      <p:pic>
        <p:nvPicPr>
          <p:cNvPr id="4" name="Picture 3">
            <a:extLst>
              <a:ext uri="{FF2B5EF4-FFF2-40B4-BE49-F238E27FC236}">
                <a16:creationId xmlns:a16="http://schemas.microsoft.com/office/drawing/2014/main" id="{88C343B2-B7E4-9B41-9809-DA1B051A538A}"/>
              </a:ext>
            </a:extLst>
          </p:cNvPr>
          <p:cNvPicPr>
            <a:picLocks noChangeAspect="1"/>
          </p:cNvPicPr>
          <p:nvPr/>
        </p:nvPicPr>
        <p:blipFill>
          <a:blip r:embed="rId2"/>
          <a:stretch>
            <a:fillRect/>
          </a:stretch>
        </p:blipFill>
        <p:spPr>
          <a:xfrm>
            <a:off x="1371448" y="1700629"/>
            <a:ext cx="9449103" cy="4438914"/>
          </a:xfrm>
          <a:prstGeom prst="rect">
            <a:avLst/>
          </a:prstGeom>
          <a:solidFill>
            <a:schemeClr val="tx2"/>
          </a:solidFill>
        </p:spPr>
      </p:pic>
      <p:sp>
        <p:nvSpPr>
          <p:cNvPr id="5" name="TextBox 4">
            <a:extLst>
              <a:ext uri="{FF2B5EF4-FFF2-40B4-BE49-F238E27FC236}">
                <a16:creationId xmlns:a16="http://schemas.microsoft.com/office/drawing/2014/main" id="{EFB8956D-1A15-7743-9433-24DE9701B1C3}"/>
              </a:ext>
            </a:extLst>
          </p:cNvPr>
          <p:cNvSpPr txBox="1"/>
          <p:nvPr/>
        </p:nvSpPr>
        <p:spPr>
          <a:xfrm>
            <a:off x="9457620" y="738509"/>
            <a:ext cx="2473123" cy="461665"/>
          </a:xfrm>
          <a:prstGeom prst="rect">
            <a:avLst/>
          </a:prstGeom>
          <a:noFill/>
        </p:spPr>
        <p:txBody>
          <a:bodyPr wrap="square" rtlCol="0">
            <a:spAutoFit/>
          </a:bodyPr>
          <a:lstStyle/>
          <a:p>
            <a:r>
              <a:rPr lang="en-US" sz="2400" dirty="0"/>
              <a:t>ASLtranslate (II)</a:t>
            </a:r>
          </a:p>
        </p:txBody>
      </p:sp>
    </p:spTree>
    <p:extLst>
      <p:ext uri="{BB962C8B-B14F-4D97-AF65-F5344CB8AC3E}">
        <p14:creationId xmlns:p14="http://schemas.microsoft.com/office/powerpoint/2010/main" val="3126163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2BC8-D054-A446-B0A8-3778DC2485F7}"/>
              </a:ext>
            </a:extLst>
          </p:cNvPr>
          <p:cNvSpPr>
            <a:spLocks noGrp="1"/>
          </p:cNvSpPr>
          <p:nvPr>
            <p:ph type="title"/>
          </p:nvPr>
        </p:nvSpPr>
        <p:spPr>
          <a:xfrm>
            <a:off x="230228" y="276130"/>
            <a:ext cx="11091600" cy="962668"/>
          </a:xfrm>
        </p:spPr>
        <p:txBody>
          <a:bodyPr>
            <a:normAutofit fontScale="90000"/>
          </a:bodyPr>
          <a:lstStyle/>
          <a:p>
            <a:r>
              <a:rPr lang="en-US" sz="3200" dirty="0"/>
              <a:t>Methodology and Approach- Transfer Learning Using AlexNet</a:t>
            </a:r>
            <a:br>
              <a:rPr lang="en-US" sz="3200" dirty="0"/>
            </a:br>
            <a:br>
              <a:rPr lang="en-US" sz="3200" dirty="0"/>
            </a:br>
            <a:r>
              <a:rPr lang="en-US" sz="3200" dirty="0"/>
              <a:t> </a:t>
            </a:r>
            <a:br>
              <a:rPr lang="en-US" sz="3200" dirty="0"/>
            </a:br>
            <a:endParaRPr lang="en-US" sz="3200" dirty="0"/>
          </a:p>
        </p:txBody>
      </p:sp>
      <p:pic>
        <p:nvPicPr>
          <p:cNvPr id="5" name="Picture 4" descr="A screenshot of a cell phone&#10;&#10;Description automatically generated">
            <a:extLst>
              <a:ext uri="{FF2B5EF4-FFF2-40B4-BE49-F238E27FC236}">
                <a16:creationId xmlns:a16="http://schemas.microsoft.com/office/drawing/2014/main" id="{49A163AC-42EA-7143-8389-883CDA9BBAC7}"/>
              </a:ext>
            </a:extLst>
          </p:cNvPr>
          <p:cNvPicPr>
            <a:picLocks noChangeAspect="1"/>
          </p:cNvPicPr>
          <p:nvPr/>
        </p:nvPicPr>
        <p:blipFill>
          <a:blip r:embed="rId2"/>
          <a:stretch>
            <a:fillRect/>
          </a:stretch>
        </p:blipFill>
        <p:spPr>
          <a:xfrm>
            <a:off x="997526" y="1511943"/>
            <a:ext cx="9978593" cy="5069927"/>
          </a:xfrm>
          <a:prstGeom prst="rect">
            <a:avLst/>
          </a:prstGeom>
        </p:spPr>
      </p:pic>
      <p:sp>
        <p:nvSpPr>
          <p:cNvPr id="6" name="TextBox 5">
            <a:extLst>
              <a:ext uri="{FF2B5EF4-FFF2-40B4-BE49-F238E27FC236}">
                <a16:creationId xmlns:a16="http://schemas.microsoft.com/office/drawing/2014/main" id="{BA3F45B6-E046-1641-A4D8-C50967EBF7FF}"/>
              </a:ext>
            </a:extLst>
          </p:cNvPr>
          <p:cNvSpPr txBox="1"/>
          <p:nvPr/>
        </p:nvSpPr>
        <p:spPr>
          <a:xfrm>
            <a:off x="9457620" y="738509"/>
            <a:ext cx="2473123" cy="461665"/>
          </a:xfrm>
          <a:prstGeom prst="rect">
            <a:avLst/>
          </a:prstGeom>
          <a:noFill/>
        </p:spPr>
        <p:txBody>
          <a:bodyPr wrap="square" rtlCol="0">
            <a:spAutoFit/>
          </a:bodyPr>
          <a:lstStyle/>
          <a:p>
            <a:r>
              <a:rPr lang="en-US" sz="2400" dirty="0"/>
              <a:t>ASLtranslate (II)</a:t>
            </a:r>
          </a:p>
        </p:txBody>
      </p:sp>
    </p:spTree>
    <p:extLst>
      <p:ext uri="{BB962C8B-B14F-4D97-AF65-F5344CB8AC3E}">
        <p14:creationId xmlns:p14="http://schemas.microsoft.com/office/powerpoint/2010/main" val="387589058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230</TotalTime>
  <Words>488</Words>
  <Application>Microsoft Macintosh PowerPoint</Application>
  <PresentationFormat>Widescreen</PresentationFormat>
  <Paragraphs>60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Courier New</vt:lpstr>
      <vt:lpstr>Gill Sans MT</vt:lpstr>
      <vt:lpstr>Helvetica Neue Medium</vt:lpstr>
      <vt:lpstr>Walbaum Display</vt:lpstr>
      <vt:lpstr>3DFloatVTI</vt:lpstr>
      <vt:lpstr>THE APPLICATION OF COMPUTER VISION, MACHINE AND DEEP LEARNING ALGORITHMS UTILIZING MATLAB</vt:lpstr>
      <vt:lpstr>Introduction</vt:lpstr>
      <vt:lpstr>Methodology and Approach- Design  </vt:lpstr>
      <vt:lpstr>Methodology and Approach- Data  </vt:lpstr>
      <vt:lpstr>Methodology and Approach- ASLtranslate (I)   </vt:lpstr>
      <vt:lpstr>Methodology and Approach- bag-of-visual-words (BOVW)   </vt:lpstr>
      <vt:lpstr>Results- ASLtranslate (I) </vt:lpstr>
      <vt:lpstr>Methodology and Approach- Transfer Learning Using AlexNet    </vt:lpstr>
      <vt:lpstr>Methodology and Approach- Transfer Learning Using AlexNet    </vt:lpstr>
      <vt:lpstr>Methodology and Approach- Transfer Learning Using AlexNet    </vt:lpstr>
      <vt:lpstr>PowerPoint Presentation</vt:lpstr>
      <vt:lpstr>Results- ASLtranslate (II) </vt:lpstr>
      <vt:lpstr>Results- ASLtranslate (II)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APPLICATION OF COMPUTER VISION, MACHINE AND DEEP LEARNING ALGORITHMS UTILIZING MATLAB</dc:title>
  <dc:creator>Murphy, Andrea L</dc:creator>
  <cp:lastModifiedBy>Murphy, Andrea L</cp:lastModifiedBy>
  <cp:revision>13</cp:revision>
  <dcterms:created xsi:type="dcterms:W3CDTF">2020-04-29T18:01:22Z</dcterms:created>
  <dcterms:modified xsi:type="dcterms:W3CDTF">2020-04-30T15:02:52Z</dcterms:modified>
</cp:coreProperties>
</file>